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2"/>
  </p:notesMasterIdLst>
  <p:handoutMasterIdLst>
    <p:handoutMasterId r:id="rId13"/>
  </p:handoutMasterIdLst>
  <p:sldIdLst>
    <p:sldId id="294" r:id="rId2"/>
    <p:sldId id="295" r:id="rId3"/>
    <p:sldId id="358" r:id="rId4"/>
    <p:sldId id="359" r:id="rId5"/>
    <p:sldId id="360" r:id="rId6"/>
    <p:sldId id="365" r:id="rId7"/>
    <p:sldId id="366" r:id="rId8"/>
    <p:sldId id="367" r:id="rId9"/>
    <p:sldId id="368" r:id="rId10"/>
    <p:sldId id="369" r:id="rId11"/>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Icela Hernandez M" initials="RIHM" lastIdx="5" clrIdx="0">
    <p:extLst>
      <p:ext uri="{19B8F6BF-5375-455C-9EA6-DF929625EA0E}">
        <p15:presenceInfo xmlns:p15="http://schemas.microsoft.com/office/powerpoint/2012/main" userId="S-1-5-21-126899781-1440897226-1124750213-5931" providerId="AD"/>
      </p:ext>
    </p:extLst>
  </p:cmAuthor>
  <p:cmAuthor id="2" name="Hilda Esteva Alegria" initials="HEA" lastIdx="1" clrIdx="1">
    <p:extLst>
      <p:ext uri="{19B8F6BF-5375-455C-9EA6-DF929625EA0E}">
        <p15:presenceInfo xmlns:p15="http://schemas.microsoft.com/office/powerpoint/2012/main" userId="S-1-5-21-126899781-1440897226-1124750213-52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77738" autoAdjust="0"/>
  </p:normalViewPr>
  <p:slideViewPr>
    <p:cSldViewPr showGuides="1">
      <p:cViewPr varScale="1">
        <p:scale>
          <a:sx n="116" d="100"/>
          <a:sy n="116" d="100"/>
        </p:scale>
        <p:origin x="158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43433459706442E-2"/>
          <c:y val="0.21059982151864695"/>
          <c:w val="0.87666520851560226"/>
          <c:h val="0.67626977949223177"/>
        </c:manualLayout>
      </c:layout>
      <c:barChart>
        <c:barDir val="col"/>
        <c:grouping val="clustered"/>
        <c:varyColors val="0"/>
        <c:ser>
          <c:idx val="0"/>
          <c:order val="0"/>
          <c:tx>
            <c:strRef>
              <c:f>Hoja1!$A$2</c:f>
              <c:strCache>
                <c:ptCount val="1"/>
                <c:pt idx="0">
                  <c:v>Extraido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accent4">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rgbClr val="7030A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A55-4419-9BD2-09313F5DA323}"/>
              </c:ext>
            </c:extLst>
          </c:dPt>
          <c:dLbls>
            <c:delete val="1"/>
          </c:dLbls>
          <c:cat>
            <c:strRef>
              <c:f>Hoja1!$A$2:$A$6</c:f>
              <c:strCache>
                <c:ptCount val="5"/>
                <c:pt idx="0">
                  <c:v>Extraido</c:v>
                </c:pt>
                <c:pt idx="1">
                  <c:v>Facturado</c:v>
                </c:pt>
                <c:pt idx="2">
                  <c:v>Utilizado en Riego</c:v>
                </c:pt>
                <c:pt idx="3">
                  <c:v>Almacenado en tanques</c:v>
                </c:pt>
                <c:pt idx="4">
                  <c:v>Faltante o perdida</c:v>
                </c:pt>
              </c:strCache>
            </c:strRef>
          </c:cat>
          <c:val>
            <c:numRef>
              <c:f>Hoja1!#REF!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2-1A55-4419-9BD2-09313F5DA323}"/>
            </c:ext>
          </c:extLst>
        </c:ser>
        <c:ser>
          <c:idx val="1"/>
          <c:order val="1"/>
          <c:tx>
            <c:strRef>
              <c:f>Hoja1!$A$3</c:f>
              <c:strCache>
                <c:ptCount val="1"/>
                <c:pt idx="0">
                  <c:v>Facturado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1604938271604937E-2"/>
                  <c:y val="-0.6622234870236455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A55-4419-9BD2-09313F5DA323}"/>
                </c:ext>
                <c:ext xmlns:c15="http://schemas.microsoft.com/office/drawing/2012/chart" uri="{CE6537A1-D6FC-4f65-9D91-7224C49458BB}">
                  <c15:layout/>
                </c:ext>
              </c:extLst>
            </c:dLbl>
            <c:dLbl>
              <c:idx val="1"/>
              <c:layout>
                <c:manualLayout>
                  <c:x val="1.5432098765432042E-2"/>
                  <c:y val="-0.4766446715409766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A55-4419-9BD2-09313F5DA323}"/>
                </c:ext>
                <c:ext xmlns:c15="http://schemas.microsoft.com/office/drawing/2012/chart" uri="{CE6537A1-D6FC-4f65-9D91-7224C49458BB}">
                  <c15:layout/>
                </c:ext>
              </c:extLst>
            </c:dLbl>
            <c:dLbl>
              <c:idx val="2"/>
              <c:layout>
                <c:manualLayout>
                  <c:x val="1.6975308641975252E-2"/>
                  <c:y val="-0.2890213640721322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A55-4419-9BD2-09313F5DA323}"/>
                </c:ext>
                <c:ext xmlns:c15="http://schemas.microsoft.com/office/drawing/2012/chart" uri="{CE6537A1-D6FC-4f65-9D91-7224C49458BB}">
                  <c15:layout/>
                </c:ext>
              </c:extLst>
            </c:dLbl>
            <c:dLbl>
              <c:idx val="3"/>
              <c:layout>
                <c:manualLayout>
                  <c:x val="2.9320987654320986E-2"/>
                  <c:y val="-0.1459136983665133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A55-4419-9BD2-09313F5DA323}"/>
                </c:ext>
                <c:ext xmlns:c15="http://schemas.microsoft.com/office/drawing/2012/chart" uri="{CE6537A1-D6FC-4f65-9D91-7224C49458BB}">
                  <c15:layout/>
                </c:ext>
              </c:extLst>
            </c:dLbl>
            <c:dLbl>
              <c:idx val="4"/>
              <c:layout>
                <c:manualLayout>
                  <c:x val="2.4691358024691357E-2"/>
                  <c:y val="-0.19361625360171969"/>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A55-4419-9BD2-09313F5DA323}"/>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1" i="1" u="none" strike="noStrike" kern="1200" baseline="0">
                    <a:solidFill>
                      <a:srgbClr val="C00000"/>
                    </a:solidFill>
                    <a:latin typeface="+mj-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Extraido</c:v>
                </c:pt>
                <c:pt idx="1">
                  <c:v>Facturado</c:v>
                </c:pt>
                <c:pt idx="2">
                  <c:v>Utilizado en Riego</c:v>
                </c:pt>
                <c:pt idx="3">
                  <c:v>Almacenado en tanques</c:v>
                </c:pt>
                <c:pt idx="4">
                  <c:v>Faltante o perdida</c:v>
                </c:pt>
              </c:strCache>
            </c:strRef>
          </c:cat>
          <c:val>
            <c:numRef>
              <c:f>Hoja1!$B$2:$B$6</c:f>
              <c:numCache>
                <c:formatCode>0.00%</c:formatCode>
                <c:ptCount val="5"/>
                <c:pt idx="0">
                  <c:v>1</c:v>
                </c:pt>
                <c:pt idx="1">
                  <c:v>0.78415857135952827</c:v>
                </c:pt>
                <c:pt idx="2">
                  <c:v>6.3605673964525641E-2</c:v>
                </c:pt>
                <c:pt idx="3">
                  <c:v>2.6726596104586537E-3</c:v>
                </c:pt>
                <c:pt idx="4">
                  <c:v>0.1495630950654874</c:v>
                </c:pt>
              </c:numCache>
            </c:numRef>
          </c:val>
          <c:extLst xmlns:c16r2="http://schemas.microsoft.com/office/drawing/2015/06/chart">
            <c:ext xmlns:c16="http://schemas.microsoft.com/office/drawing/2014/chart" uri="{C3380CC4-5D6E-409C-BE32-E72D297353CC}">
              <c16:uniqueId val="{00000008-1A55-4419-9BD2-09313F5DA323}"/>
            </c:ext>
          </c:extLst>
        </c:ser>
        <c:ser>
          <c:idx val="2"/>
          <c:order val="2"/>
          <c:tx>
            <c:strRef>
              <c:f>Hoja1!$A$4</c:f>
              <c:strCache>
                <c:ptCount val="1"/>
                <c:pt idx="0">
                  <c:v>Utilizado en Riego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solidFill>
                <a:srgbClr val="7030A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4312BE"/>
              </a:solidFill>
              <a:ln>
                <a:solidFill>
                  <a:srgbClr val="7030A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A-1A55-4419-9BD2-09313F5DA323}"/>
              </c:ext>
            </c:extLst>
          </c:dPt>
          <c:dPt>
            <c:idx val="1"/>
            <c:invertIfNegative val="0"/>
            <c:bubble3D val="0"/>
            <c:spPr>
              <a:solidFill>
                <a:srgbClr val="009999"/>
              </a:solidFill>
              <a:ln>
                <a:solidFill>
                  <a:srgbClr val="7030A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C-1A55-4419-9BD2-09313F5DA323}"/>
              </c:ext>
            </c:extLst>
          </c:dPt>
          <c:dPt>
            <c:idx val="2"/>
            <c:invertIfNegative val="0"/>
            <c:bubble3D val="0"/>
            <c:spPr>
              <a:solidFill>
                <a:srgbClr val="0099CC"/>
              </a:solidFill>
              <a:ln>
                <a:solidFill>
                  <a:srgbClr val="7030A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E-1A55-4419-9BD2-09313F5DA323}"/>
              </c:ext>
            </c:extLst>
          </c:dPt>
          <c:dPt>
            <c:idx val="4"/>
            <c:invertIfNegative val="0"/>
            <c:bubble3D val="0"/>
            <c:spPr>
              <a:solidFill>
                <a:srgbClr val="6666FF"/>
              </a:solidFill>
              <a:ln>
                <a:solidFill>
                  <a:srgbClr val="7030A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0-1A55-4419-9BD2-09313F5DA323}"/>
              </c:ext>
            </c:extLst>
          </c:dPt>
          <c:dLbls>
            <c:dLbl>
              <c:idx val="0"/>
              <c:layout>
                <c:manualLayout>
                  <c:x val="-6.1728395061728392E-3"/>
                  <c:y val="7.323745244934587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A55-4419-9BD2-09313F5DA323}"/>
                </c:ext>
                <c:ext xmlns:c15="http://schemas.microsoft.com/office/drawing/2012/chart" uri="{CE6537A1-D6FC-4f65-9D91-7224C49458BB}">
                  <c15:layout/>
                </c:ext>
              </c:extLst>
            </c:dLbl>
            <c:dLbl>
              <c:idx val="1"/>
              <c:layout>
                <c:manualLayout>
                  <c:x val="-6.1728395061728392E-3"/>
                  <c:y val="-2.4997581568358376E-2"/>
                </c:manualLayout>
              </c:layout>
              <c:tx>
                <c:rich>
                  <a:bodyPr/>
                  <a:lstStyle/>
                  <a:p>
                    <a:r>
                      <a:rPr lang="en-US" dirty="0" smtClean="0"/>
                      <a:t>3,245,005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1A55-4419-9BD2-09313F5DA323}"/>
                </c:ext>
                <c:ext xmlns:c15="http://schemas.microsoft.com/office/drawing/2012/chart" uri="{CE6537A1-D6FC-4f65-9D91-7224C49458BB}">
                  <c15:layout/>
                </c:ext>
              </c:extLst>
            </c:dLbl>
            <c:dLbl>
              <c:idx val="2"/>
              <c:layout>
                <c:manualLayout>
                  <c:x val="-9.259259259259316E-3"/>
                  <c:y val="-2.07365813640102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1A55-4419-9BD2-09313F5DA323}"/>
                </c:ext>
                <c:ext xmlns:c15="http://schemas.microsoft.com/office/drawing/2012/chart" uri="{CE6537A1-D6FC-4f65-9D91-7224C49458BB}">
                  <c15:layout/>
                </c:ext>
              </c:extLst>
            </c:dLbl>
            <c:dLbl>
              <c:idx val="3"/>
              <c:layout>
                <c:manualLayout>
                  <c:x val="-3.0864197530864196E-3"/>
                  <c:y val="-6.048613300639001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1A55-4419-9BD2-09313F5DA323}"/>
                </c:ext>
                <c:ext xmlns:c15="http://schemas.microsoft.com/office/drawing/2012/chart" uri="{CE6537A1-D6FC-4f65-9D91-7224C49458BB}">
                  <c15:layout/>
                </c:ext>
              </c:extLst>
            </c:dLbl>
            <c:dLbl>
              <c:idx val="4"/>
              <c:layout>
                <c:manualLayout>
                  <c:x val="-1.1316741696017772E-16"/>
                  <c:y val="-1.231848338132690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1A55-4419-9BD2-09313F5DA323}"/>
                </c:ex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anchor="ctr" anchorCtr="1"/>
              <a:lstStyle/>
              <a:p>
                <a:pPr>
                  <a:defRPr sz="1197" b="0" i="1" u="none" strike="noStrike" kern="1200" baseline="0">
                    <a:solidFill>
                      <a:schemeClr val="tx1">
                        <a:lumMod val="75000"/>
                        <a:lumOff val="25000"/>
                      </a:schemeClr>
                    </a:solidFill>
                    <a:latin typeface="+mj-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Extraido</c:v>
                </c:pt>
                <c:pt idx="1">
                  <c:v>Facturado</c:v>
                </c:pt>
                <c:pt idx="2">
                  <c:v>Utilizado en Riego</c:v>
                </c:pt>
                <c:pt idx="3">
                  <c:v>Almacenado en tanques</c:v>
                </c:pt>
                <c:pt idx="4">
                  <c:v>Faltante o perdida</c:v>
                </c:pt>
              </c:strCache>
            </c:strRef>
          </c:cat>
          <c:val>
            <c:numRef>
              <c:f>Hoja1!$C$2:$C$6</c:f>
              <c:numCache>
                <c:formatCode>#,##0.00</c:formatCode>
                <c:ptCount val="5"/>
                <c:pt idx="0">
                  <c:v>4138200</c:v>
                </c:pt>
                <c:pt idx="1">
                  <c:v>3245005</c:v>
                </c:pt>
                <c:pt idx="2">
                  <c:v>263213</c:v>
                </c:pt>
                <c:pt idx="3">
                  <c:v>11060</c:v>
                </c:pt>
                <c:pt idx="4">
                  <c:v>618922</c:v>
                </c:pt>
              </c:numCache>
            </c:numRef>
          </c:val>
          <c:extLst xmlns:c16r2="http://schemas.microsoft.com/office/drawing/2015/06/chart">
            <c:ext xmlns:c16="http://schemas.microsoft.com/office/drawing/2014/chart" uri="{C3380CC4-5D6E-409C-BE32-E72D297353CC}">
              <c16:uniqueId val="{00000012-1A55-4419-9BD2-09313F5DA323}"/>
            </c:ext>
          </c:extLst>
        </c:ser>
        <c:ser>
          <c:idx val="3"/>
          <c:order val="3"/>
          <c:tx>
            <c:strRef>
              <c:f>Hoja1!$A$5</c:f>
              <c:strCache>
                <c:ptCount val="1"/>
                <c:pt idx="0">
                  <c:v>Almacenado en tanques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Hoja1!$A$2:$A$6</c:f>
              <c:strCache>
                <c:ptCount val="5"/>
                <c:pt idx="0">
                  <c:v>Extraido</c:v>
                </c:pt>
                <c:pt idx="1">
                  <c:v>Facturado</c:v>
                </c:pt>
                <c:pt idx="2">
                  <c:v>Utilizado en Riego</c:v>
                </c:pt>
                <c:pt idx="3">
                  <c:v>Almacenado en tanques</c:v>
                </c:pt>
                <c:pt idx="4">
                  <c:v>Faltante o perdida</c:v>
                </c:pt>
              </c:strCache>
            </c:strRef>
          </c:cat>
          <c:val>
            <c:numRef>
              <c:f>Hoja1!#REF!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13-1A55-4419-9BD2-09313F5DA323}"/>
            </c:ext>
          </c:extLst>
        </c:ser>
        <c:ser>
          <c:idx val="4"/>
          <c:order val="4"/>
          <c:tx>
            <c:strRef>
              <c:f>Hoja1!$A$6</c:f>
              <c:strCache>
                <c:ptCount val="1"/>
                <c:pt idx="0">
                  <c:v>Faltante o perdida</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Hoja1!$A$2:$A$6</c:f>
              <c:strCache>
                <c:ptCount val="5"/>
                <c:pt idx="0">
                  <c:v>Extraido</c:v>
                </c:pt>
                <c:pt idx="1">
                  <c:v>Facturado</c:v>
                </c:pt>
                <c:pt idx="2">
                  <c:v>Utilizado en Riego</c:v>
                </c:pt>
                <c:pt idx="3">
                  <c:v>Almacenado en tanques</c:v>
                </c:pt>
                <c:pt idx="4">
                  <c:v>Faltante o perdida</c:v>
                </c:pt>
              </c:strCache>
            </c:strRef>
          </c:cat>
          <c:val>
            <c:numRef>
              <c:f>Hoja1!#REF!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14-1A55-4419-9BD2-09313F5DA323}"/>
            </c:ext>
          </c:extLst>
        </c:ser>
        <c:dLbls>
          <c:dLblPos val="inEnd"/>
          <c:showLegendKey val="0"/>
          <c:showVal val="1"/>
          <c:showCatName val="0"/>
          <c:showSerName val="0"/>
          <c:showPercent val="0"/>
          <c:showBubbleSize val="0"/>
        </c:dLbls>
        <c:gapWidth val="100"/>
        <c:axId val="358076816"/>
        <c:axId val="358075640"/>
      </c:barChart>
      <c:catAx>
        <c:axId val="358076816"/>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1" u="none" strike="noStrike" kern="1200" baseline="0">
                <a:solidFill>
                  <a:srgbClr val="002060"/>
                </a:solidFill>
                <a:latin typeface="+mj-lt"/>
                <a:ea typeface="+mn-ea"/>
                <a:cs typeface="+mn-cs"/>
              </a:defRPr>
            </a:pPr>
            <a:endParaRPr lang="es-MX"/>
          </a:p>
        </c:txPr>
        <c:crossAx val="358075640"/>
        <c:crossesAt val="0"/>
        <c:auto val="1"/>
        <c:lblAlgn val="ctr"/>
        <c:lblOffset val="100"/>
        <c:noMultiLvlLbl val="0"/>
      </c:catAx>
      <c:valAx>
        <c:axId val="358075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65000"/>
                    <a:lumOff val="35000"/>
                  </a:schemeClr>
                </a:solidFill>
                <a:latin typeface="+mj-lt"/>
                <a:ea typeface="+mn-ea"/>
                <a:cs typeface="+mn-cs"/>
              </a:defRPr>
            </a:pPr>
            <a:endParaRPr lang="es-MX"/>
          </a:p>
        </c:txPr>
        <c:crossAx val="358076816"/>
        <c:crosses val="autoZero"/>
        <c:crossBetween val="between"/>
      </c:valAx>
      <c:spPr>
        <a:solidFill>
          <a:schemeClr val="bg1"/>
        </a:solidFill>
        <a:ln>
          <a:solidFill>
            <a:srgbClr val="7030A0"/>
          </a:solidFill>
        </a:ln>
        <a:effectLst/>
      </c:spPr>
    </c:plotArea>
    <c:plotVisOnly val="1"/>
    <c:dispBlanksAs val="gap"/>
    <c:showDLblsOverMax val="0"/>
  </c:chart>
  <c:spPr>
    <a:noFill/>
    <a:ln>
      <a:noFill/>
    </a:ln>
    <a:effectLst/>
  </c:spPr>
  <c:txPr>
    <a:bodyPr/>
    <a:lstStyle/>
    <a:p>
      <a:pPr>
        <a:defRPr i="1">
          <a:latin typeface="+mj-lt"/>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8372" cy="465774"/>
          </a:xfrm>
          <a:prstGeom prst="rect">
            <a:avLst/>
          </a:prstGeom>
        </p:spPr>
        <p:txBody>
          <a:bodyPr vert="horz" lIns="91650" tIns="45825" rIns="91650" bIns="45825" rtlCol="0"/>
          <a:lstStyle>
            <a:lvl1pPr algn="l">
              <a:defRPr sz="1200"/>
            </a:lvl1pPr>
          </a:lstStyle>
          <a:p>
            <a:endParaRPr lang="es-MX" dirty="0"/>
          </a:p>
        </p:txBody>
      </p:sp>
      <p:sp>
        <p:nvSpPr>
          <p:cNvPr id="3" name="Marcador de fecha 2"/>
          <p:cNvSpPr>
            <a:spLocks noGrp="1"/>
          </p:cNvSpPr>
          <p:nvPr>
            <p:ph type="dt" sz="quarter" idx="1"/>
          </p:nvPr>
        </p:nvSpPr>
        <p:spPr>
          <a:xfrm>
            <a:off x="3970436" y="1"/>
            <a:ext cx="3038372" cy="465774"/>
          </a:xfrm>
          <a:prstGeom prst="rect">
            <a:avLst/>
          </a:prstGeom>
        </p:spPr>
        <p:txBody>
          <a:bodyPr vert="horz" lIns="91650" tIns="45825" rIns="91650" bIns="45825" rtlCol="0"/>
          <a:lstStyle>
            <a:lvl1pPr algn="r">
              <a:defRPr sz="1200"/>
            </a:lvl1pPr>
          </a:lstStyle>
          <a:p>
            <a:fld id="{E5E6F75C-4F21-4B1A-B617-A82C21C6B0B8}" type="datetimeFigureOut">
              <a:rPr lang="es-MX" smtClean="0"/>
              <a:t>22/03/2018</a:t>
            </a:fld>
            <a:endParaRPr lang="es-MX" dirty="0"/>
          </a:p>
        </p:txBody>
      </p:sp>
      <p:sp>
        <p:nvSpPr>
          <p:cNvPr id="4" name="Marcador de pie de página 3"/>
          <p:cNvSpPr>
            <a:spLocks noGrp="1"/>
          </p:cNvSpPr>
          <p:nvPr>
            <p:ph type="ftr" sz="quarter" idx="2"/>
          </p:nvPr>
        </p:nvSpPr>
        <p:spPr>
          <a:xfrm>
            <a:off x="1" y="8830628"/>
            <a:ext cx="3038372" cy="465773"/>
          </a:xfrm>
          <a:prstGeom prst="rect">
            <a:avLst/>
          </a:prstGeom>
        </p:spPr>
        <p:txBody>
          <a:bodyPr vert="horz" lIns="91650" tIns="45825" rIns="91650" bIns="45825"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970436" y="8830628"/>
            <a:ext cx="3038372" cy="465773"/>
          </a:xfrm>
          <a:prstGeom prst="rect">
            <a:avLst/>
          </a:prstGeom>
        </p:spPr>
        <p:txBody>
          <a:bodyPr vert="horz" lIns="91650" tIns="45825" rIns="91650" bIns="45825" rtlCol="0" anchor="b"/>
          <a:lstStyle>
            <a:lvl1pPr algn="r">
              <a:defRPr sz="1200"/>
            </a:lvl1pPr>
          </a:lstStyle>
          <a:p>
            <a:fld id="{2FF28BAD-C078-445B-A0BB-D618075CABAA}" type="slidenum">
              <a:rPr lang="es-MX" smtClean="0"/>
              <a:t>‹Nº›</a:t>
            </a:fld>
            <a:endParaRPr lang="es-MX" dirty="0"/>
          </a:p>
        </p:txBody>
      </p:sp>
    </p:spTree>
    <p:extLst>
      <p:ext uri="{BB962C8B-B14F-4D97-AF65-F5344CB8AC3E}">
        <p14:creationId xmlns:p14="http://schemas.microsoft.com/office/powerpoint/2010/main" val="5610135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s-MX" dirty="0"/>
          </a:p>
        </p:txBody>
      </p:sp>
      <p:sp>
        <p:nvSpPr>
          <p:cNvPr id="3" name="Marcador de fecha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EDE69B25-E275-400C-A271-CC8A802FA935}" type="datetimeFigureOut">
              <a:rPr lang="es-MX" smtClean="0"/>
              <a:t>22/03/2018</a:t>
            </a:fld>
            <a:endParaRPr lang="es-MX" dirty="0"/>
          </a:p>
        </p:txBody>
      </p:sp>
      <p:sp>
        <p:nvSpPr>
          <p:cNvPr id="4" name="Marcador de imagen de diapositiva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2" tIns="46586" rIns="93172" bIns="46586" rtlCol="0" anchor="ctr"/>
          <a:lstStyle/>
          <a:p>
            <a:endParaRPr lang="es-MX" dirty="0"/>
          </a:p>
        </p:txBody>
      </p:sp>
      <p:sp>
        <p:nvSpPr>
          <p:cNvPr id="5" name="Marcador de notas 4"/>
          <p:cNvSpPr>
            <a:spLocks noGrp="1"/>
          </p:cNvSpPr>
          <p:nvPr>
            <p:ph type="body" sz="quarter" idx="3"/>
          </p:nvPr>
        </p:nvSpPr>
        <p:spPr>
          <a:xfrm>
            <a:off x="701041" y="4473893"/>
            <a:ext cx="5608320" cy="3660458"/>
          </a:xfrm>
          <a:prstGeom prst="rect">
            <a:avLst/>
          </a:prstGeom>
        </p:spPr>
        <p:txBody>
          <a:bodyPr vert="horz" lIns="93172" tIns="46586" rIns="93172" bIns="4658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D76AAF52-BA33-40AA-ADFA-A2BDD7CB9315}" type="slidenum">
              <a:rPr lang="es-MX" smtClean="0"/>
              <a:t>‹Nº›</a:t>
            </a:fld>
            <a:endParaRPr lang="es-MX" dirty="0"/>
          </a:p>
        </p:txBody>
      </p:sp>
    </p:spTree>
    <p:extLst>
      <p:ext uri="{BB962C8B-B14F-4D97-AF65-F5344CB8AC3E}">
        <p14:creationId xmlns:p14="http://schemas.microsoft.com/office/powerpoint/2010/main" val="21558205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1</a:t>
            </a:fld>
            <a:endParaRPr lang="es-MX"/>
          </a:p>
        </p:txBody>
      </p:sp>
    </p:spTree>
    <p:extLst>
      <p:ext uri="{BB962C8B-B14F-4D97-AF65-F5344CB8AC3E}">
        <p14:creationId xmlns:p14="http://schemas.microsoft.com/office/powerpoint/2010/main" val="326478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10</a:t>
            </a:fld>
            <a:endParaRPr lang="es-MX"/>
          </a:p>
        </p:txBody>
      </p:sp>
    </p:spTree>
    <p:extLst>
      <p:ext uri="{BB962C8B-B14F-4D97-AF65-F5344CB8AC3E}">
        <p14:creationId xmlns:p14="http://schemas.microsoft.com/office/powerpoint/2010/main" val="414124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2</a:t>
            </a:fld>
            <a:endParaRPr lang="es-MX"/>
          </a:p>
        </p:txBody>
      </p:sp>
    </p:spTree>
    <p:extLst>
      <p:ext uri="{BB962C8B-B14F-4D97-AF65-F5344CB8AC3E}">
        <p14:creationId xmlns:p14="http://schemas.microsoft.com/office/powerpoint/2010/main" val="219137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3</a:t>
            </a:fld>
            <a:endParaRPr lang="es-MX"/>
          </a:p>
        </p:txBody>
      </p:sp>
    </p:spTree>
    <p:extLst>
      <p:ext uri="{BB962C8B-B14F-4D97-AF65-F5344CB8AC3E}">
        <p14:creationId xmlns:p14="http://schemas.microsoft.com/office/powerpoint/2010/main" val="228897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4</a:t>
            </a:fld>
            <a:endParaRPr lang="es-MX"/>
          </a:p>
        </p:txBody>
      </p:sp>
    </p:spTree>
    <p:extLst>
      <p:ext uri="{BB962C8B-B14F-4D97-AF65-F5344CB8AC3E}">
        <p14:creationId xmlns:p14="http://schemas.microsoft.com/office/powerpoint/2010/main" val="112783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5</a:t>
            </a:fld>
            <a:endParaRPr lang="es-MX"/>
          </a:p>
        </p:txBody>
      </p:sp>
    </p:spTree>
    <p:extLst>
      <p:ext uri="{BB962C8B-B14F-4D97-AF65-F5344CB8AC3E}">
        <p14:creationId xmlns:p14="http://schemas.microsoft.com/office/powerpoint/2010/main" val="314829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6</a:t>
            </a:fld>
            <a:endParaRPr lang="es-MX"/>
          </a:p>
        </p:txBody>
      </p:sp>
    </p:spTree>
    <p:extLst>
      <p:ext uri="{BB962C8B-B14F-4D97-AF65-F5344CB8AC3E}">
        <p14:creationId xmlns:p14="http://schemas.microsoft.com/office/powerpoint/2010/main" val="107402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7</a:t>
            </a:fld>
            <a:endParaRPr lang="es-MX"/>
          </a:p>
        </p:txBody>
      </p:sp>
    </p:spTree>
    <p:extLst>
      <p:ext uri="{BB962C8B-B14F-4D97-AF65-F5344CB8AC3E}">
        <p14:creationId xmlns:p14="http://schemas.microsoft.com/office/powerpoint/2010/main" val="215637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8</a:t>
            </a:fld>
            <a:endParaRPr lang="es-MX"/>
          </a:p>
        </p:txBody>
      </p:sp>
    </p:spTree>
    <p:extLst>
      <p:ext uri="{BB962C8B-B14F-4D97-AF65-F5344CB8AC3E}">
        <p14:creationId xmlns:p14="http://schemas.microsoft.com/office/powerpoint/2010/main" val="82262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9</a:t>
            </a:fld>
            <a:endParaRPr lang="es-MX"/>
          </a:p>
        </p:txBody>
      </p:sp>
    </p:spTree>
    <p:extLst>
      <p:ext uri="{BB962C8B-B14F-4D97-AF65-F5344CB8AC3E}">
        <p14:creationId xmlns:p14="http://schemas.microsoft.com/office/powerpoint/2010/main" val="324962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1D4D31A-B3B3-42F1-92E8-053850B41C05}" type="datetime1">
              <a:rPr lang="es-MX" smtClean="0"/>
              <a:t>22/03/2018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40D3AA4-B6D4-42D8-BF18-94C9DDFE2372}" type="datetime1">
              <a:rPr lang="es-MX" smtClean="0"/>
              <a:t>22/03/2018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FA54C35-FDB6-4F43-A098-6CC1C73389F1}" type="datetime1">
              <a:rPr lang="es-MX" smtClean="0"/>
              <a:t>22/03/2018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457200" y="6356350"/>
            <a:ext cx="2133600" cy="365125"/>
          </a:xfrm>
          <a:prstGeom prst="rect">
            <a:avLst/>
          </a:prstGeom>
        </p:spPr>
        <p:txBody>
          <a:bodyPr/>
          <a:lstStyle/>
          <a:p>
            <a:fld id="{8188E20D-D5A9-4EAD-A9F0-4B5E950320E1}" type="datetime1">
              <a:rPr lang="es-MX" smtClean="0"/>
              <a:t>22/03/2018</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720A665-F41E-4347-9099-B63D6CBDAA85}" type="slidenum">
              <a:rPr lang="es-MX" smtClean="0"/>
              <a:pPr/>
              <a:t>‹Nº›</a:t>
            </a:fld>
            <a:endParaRPr lang="es-MX" dirty="0"/>
          </a:p>
        </p:txBody>
      </p:sp>
      <p:sp>
        <p:nvSpPr>
          <p:cNvPr id="10" name="9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11" name="10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12" name="11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0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extLst>
      <p:ext uri="{BB962C8B-B14F-4D97-AF65-F5344CB8AC3E}">
        <p14:creationId xmlns:p14="http://schemas.microsoft.com/office/powerpoint/2010/main" val="130920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7" name="Imagen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053" y="423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27053" y="6497109"/>
            <a:ext cx="2133600" cy="365125"/>
          </a:xfrm>
        </p:spPr>
        <p:txBody>
          <a:bodyPr/>
          <a:lstStyle/>
          <a:p>
            <a:fld id="{644A1567-59CA-4695-B06A-FA82CFC1A968}" type="datetime1">
              <a:rPr lang="es-MX" smtClean="0"/>
              <a:t>22/03/2018</a:t>
            </a:fld>
            <a:endParaRPr lang="es-MX"/>
          </a:p>
        </p:txBody>
      </p:sp>
      <p:sp>
        <p:nvSpPr>
          <p:cNvPr id="5" name="4 Marcador de pie de página"/>
          <p:cNvSpPr>
            <a:spLocks noGrp="1"/>
          </p:cNvSpPr>
          <p:nvPr>
            <p:ph type="ftr" sz="quarter" idx="11"/>
          </p:nvPr>
        </p:nvSpPr>
        <p:spPr>
          <a:xfrm>
            <a:off x="3124200" y="6490757"/>
            <a:ext cx="2895600" cy="365125"/>
          </a:xfrm>
        </p:spPr>
        <p:txBody>
          <a:bodyPr/>
          <a:lstStyle/>
          <a:p>
            <a:endParaRPr lang="es-MX" dirty="0"/>
          </a:p>
        </p:txBody>
      </p:sp>
      <p:sp>
        <p:nvSpPr>
          <p:cNvPr id="6" name="5 Marcador de número de diapositiva"/>
          <p:cNvSpPr>
            <a:spLocks noGrp="1"/>
          </p:cNvSpPr>
          <p:nvPr>
            <p:ph type="sldNum" sz="quarter" idx="12"/>
          </p:nvPr>
        </p:nvSpPr>
        <p:spPr>
          <a:xfrm>
            <a:off x="6995533" y="6490758"/>
            <a:ext cx="2133600" cy="365125"/>
          </a:xfrm>
        </p:spPr>
        <p:txBody>
          <a:bodyPr/>
          <a:lstStyle/>
          <a:p>
            <a:fld id="{59AB43E0-56C6-4806-8371-AA6FB9165E3B}" type="slidenum">
              <a:rPr lang="es-MX" smtClean="0"/>
              <a:t>‹Nº›</a:t>
            </a:fld>
            <a:endParaRPr lang="es-MX"/>
          </a:p>
        </p:txBody>
      </p:sp>
    </p:spTree>
    <p:extLst>
      <p:ext uri="{BB962C8B-B14F-4D97-AF65-F5344CB8AC3E}">
        <p14:creationId xmlns:p14="http://schemas.microsoft.com/office/powerpoint/2010/main" val="266437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E6F1DDB-8FB9-40FE-8658-01041B941BC6}" type="datetime1">
              <a:rPr lang="es-MX" smtClean="0"/>
              <a:t>22/03/2018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8B8824D-1AAA-4DAC-B43D-C82BF909D14E}" type="datetime1">
              <a:rPr lang="es-MX" smtClean="0"/>
              <a:t>22/03/2018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B0192B7-2901-42A1-BD08-864454D383CE}" type="datetime1">
              <a:rPr lang="es-MX" smtClean="0"/>
              <a:t>22/03/2018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A3BE6C5-B1B9-4D0F-A365-8580B948C355}" type="datetime1">
              <a:rPr lang="es-MX" smtClean="0"/>
              <a:t>22/03/2018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E1E30F0-675C-4EA8-A605-6E372EA1F43E}" type="datetime1">
              <a:rPr lang="es-MX" smtClean="0"/>
              <a:t>22/03/2018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40ED3A-3E70-4A7B-8F78-310E41A1DDD8}" type="datetime1">
              <a:rPr lang="es-MX" smtClean="0"/>
              <a:t>22/03/2018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832B91-8008-4959-899C-8395936311C0}" type="datetime1">
              <a:rPr lang="es-MX" smtClean="0"/>
              <a:t>22/03/2018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84CCB8A-267D-49B1-ACFC-DFC76639F1F4}" type="datetime1">
              <a:rPr lang="es-MX" smtClean="0"/>
              <a:t>22/03/2018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F60D-BC06-466E-A812-9B1F567030FF}" type="datetime1">
              <a:rPr lang="es-MX" smtClean="0"/>
              <a:t>22/03/2018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5564B-95A3-4D0D-9DD5-B13EA8C4EC1D}" type="slidenum">
              <a:rPr lang="es-MX" smtClean="0"/>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916726" y="2201814"/>
            <a:ext cx="7168064"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900" b="1" dirty="0">
                <a:latin typeface="Times New Roman" pitchFamily="18" charset="0"/>
                <a:cs typeface="Times New Roman" pitchFamily="18" charset="0"/>
              </a:rPr>
              <a:t>TRANSPARENCIA FOCALIZADA</a:t>
            </a:r>
            <a:r>
              <a:rPr lang="es-MX" sz="2900" b="1" dirty="0">
                <a:solidFill>
                  <a:srgbClr val="800000"/>
                </a:solidFill>
                <a:latin typeface="Times New Roman" pitchFamily="18" charset="0"/>
                <a:cs typeface="Times New Roman" pitchFamily="18" charset="0"/>
              </a:rPr>
              <a:t/>
            </a:r>
            <a:br>
              <a:rPr lang="es-MX" sz="2900" b="1" dirty="0">
                <a:solidFill>
                  <a:srgbClr val="800000"/>
                </a:solidFill>
                <a:latin typeface="Times New Roman" pitchFamily="18" charset="0"/>
                <a:cs typeface="Times New Roman" pitchFamily="18" charset="0"/>
              </a:rPr>
            </a:br>
            <a:r>
              <a:rPr lang="es-MX" sz="2900" b="1" dirty="0">
                <a:solidFill>
                  <a:srgbClr val="C60202"/>
                </a:solidFill>
                <a:latin typeface="Times New Roman" pitchFamily="18" charset="0"/>
                <a:cs typeface="Times New Roman" pitchFamily="18" charset="0"/>
              </a:rPr>
              <a:t/>
            </a:r>
            <a:br>
              <a:rPr lang="es-MX" sz="2900" b="1" dirty="0">
                <a:solidFill>
                  <a:srgbClr val="C60202"/>
                </a:solidFill>
                <a:latin typeface="Times New Roman" pitchFamily="18" charset="0"/>
                <a:cs typeface="Times New Roman" pitchFamily="18" charset="0"/>
              </a:rPr>
            </a:br>
            <a:r>
              <a:rPr lang="es-MX" sz="2400" b="1" dirty="0">
                <a:solidFill>
                  <a:srgbClr val="A50021"/>
                </a:solidFill>
                <a:latin typeface="Times New Roman" pitchFamily="18" charset="0"/>
                <a:cs typeface="Times New Roman" pitchFamily="18" charset="0"/>
              </a:rPr>
              <a:t>Tema: “Agua Potable”</a:t>
            </a:r>
            <a:endParaRPr lang="es-ES" sz="2400" b="1" dirty="0">
              <a:solidFill>
                <a:srgbClr val="A50021"/>
              </a:solidFill>
              <a:latin typeface="Times New Roman" pitchFamily="18" charset="0"/>
              <a:cs typeface="Times New Roman" pitchFamily="18" charset="0"/>
            </a:endParaRPr>
          </a:p>
        </p:txBody>
      </p:sp>
      <p:sp>
        <p:nvSpPr>
          <p:cNvPr id="9" name="2 Marcador de contenido"/>
          <p:cNvSpPr>
            <a:spLocks noGrp="1"/>
          </p:cNvSpPr>
          <p:nvPr>
            <p:ph idx="1"/>
          </p:nvPr>
        </p:nvSpPr>
        <p:spPr>
          <a:xfrm>
            <a:off x="6666690" y="5949280"/>
            <a:ext cx="2133600" cy="365125"/>
          </a:xfrm>
        </p:spPr>
        <p:txBody>
          <a:bodyPr>
            <a:noAutofit/>
          </a:bodyPr>
          <a:lstStyle/>
          <a:p>
            <a:pPr marL="0" indent="0" algn="ctr">
              <a:buNone/>
            </a:pPr>
            <a:r>
              <a:rPr lang="es-MX" sz="1400" b="1" dirty="0" smtClean="0">
                <a:latin typeface="Soberana Titular" panose="02000000000000000000" pitchFamily="50" charset="0"/>
              </a:rPr>
              <a:t> </a:t>
            </a:r>
            <a:r>
              <a:rPr lang="es-MX" sz="1600" b="1" dirty="0" smtClean="0">
                <a:solidFill>
                  <a:schemeClr val="bg1">
                    <a:lumMod val="50000"/>
                  </a:schemeClr>
                </a:solidFill>
                <a:latin typeface="Soberana Titular" panose="02000000000000000000" pitchFamily="50" charset="0"/>
              </a:rPr>
              <a:t>EJERCICIO 2018</a:t>
            </a: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4277462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425746" y="1347727"/>
            <a:ext cx="4290270" cy="5524589"/>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9. Medidas preventivas para ahorrar el consumo de agua</a:t>
            </a:r>
          </a:p>
          <a:p>
            <a:pPr algn="just"/>
            <a:endParaRPr lang="es-MX" sz="10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Revisar las instalaciones hidráulicas para la detección de  fugas.</a:t>
            </a:r>
          </a:p>
          <a:p>
            <a:pPr marL="285750" indent="-285750" algn="just">
              <a:buFont typeface="Wingdings" panose="05000000000000000000" pitchFamily="2" charset="2"/>
              <a:buChar char=""/>
            </a:pPr>
            <a:endParaRPr lang="es-MX" sz="10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Instalación de cajas de WC de 6 lts.</a:t>
            </a:r>
          </a:p>
          <a:p>
            <a:pPr marL="285750" indent="-285750" algn="just">
              <a:buFont typeface="Wingdings" panose="05000000000000000000" pitchFamily="2" charset="2"/>
              <a:buChar char=""/>
            </a:pPr>
            <a:endParaRPr lang="es-MX" sz="10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Instalación de regaderas economizadoras.</a:t>
            </a:r>
          </a:p>
          <a:p>
            <a:pPr algn="just"/>
            <a:endParaRPr lang="es-MX" sz="10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Mantén la ducha abierta solo el tiempo indispensable, cerrándola mientras te enjabonas.</a:t>
            </a:r>
          </a:p>
          <a:p>
            <a:pPr marL="285750" indent="-285750" algn="just">
              <a:buFont typeface="Wingdings" panose="05000000000000000000" pitchFamily="2" charset="2"/>
              <a:buChar char=""/>
            </a:pPr>
            <a:endParaRPr lang="es-MX" sz="10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Colocar válvulas automáticas en lavabos y WC.</a:t>
            </a:r>
          </a:p>
          <a:p>
            <a:pPr marL="285750" indent="-285750" algn="just">
              <a:buFont typeface="Wingdings" panose="05000000000000000000" pitchFamily="2" charset="2"/>
              <a:buChar char=""/>
            </a:pPr>
            <a:endParaRPr lang="es-MX" sz="10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No dejes la llave abierta mientras te lavas los dientes.</a:t>
            </a:r>
          </a:p>
          <a:p>
            <a:pPr marL="285750" indent="-285750" algn="just">
              <a:buFont typeface="Wingdings" panose="05000000000000000000" pitchFamily="2" charset="2"/>
              <a:buChar char=""/>
            </a:pPr>
            <a:endParaRPr lang="es-MX" sz="10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Reutilizar agua jabonosa.</a:t>
            </a:r>
          </a:p>
          <a:p>
            <a:pPr algn="just"/>
            <a:endParaRPr lang="es-MX" b="1" i="1" dirty="0" smtClean="0">
              <a:solidFill>
                <a:srgbClr val="C60202"/>
              </a:solidFill>
              <a:latin typeface="Times New Roman" pitchFamily="18" charset="0"/>
              <a:cs typeface="Times New Roman" pitchFamily="18" charset="0"/>
            </a:endParaRPr>
          </a:p>
          <a:p>
            <a:pPr algn="just"/>
            <a:endParaRPr lang="es-MX" dirty="0" smtClean="0">
              <a:latin typeface="Times New Roman" pitchFamily="18" charset="0"/>
              <a:cs typeface="Times New Roman" pitchFamily="18"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72188" y="4072879"/>
            <a:ext cx="2601678" cy="203400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1599602"/>
            <a:ext cx="2581923" cy="1584640"/>
          </a:xfrm>
          <a:prstGeom prst="rect">
            <a:avLst/>
          </a:prstGeom>
        </p:spPr>
      </p:pic>
    </p:spTree>
    <p:extLst>
      <p:ext uri="{BB962C8B-B14F-4D97-AF65-F5344CB8AC3E}">
        <p14:creationId xmlns:p14="http://schemas.microsoft.com/office/powerpoint/2010/main" val="2575951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10" name="7 CuadroTexto"/>
          <p:cNvSpPr txBox="1"/>
          <p:nvPr/>
        </p:nvSpPr>
        <p:spPr>
          <a:xfrm>
            <a:off x="383732" y="1484784"/>
            <a:ext cx="3786214" cy="5470728"/>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1. ¿Qué es el Agua Potable?</a:t>
            </a:r>
          </a:p>
          <a:p>
            <a:pPr algn="just"/>
            <a:endParaRPr lang="es-MX" sz="1000" dirty="0" smtClean="0">
              <a:latin typeface="Times New Roman" pitchFamily="18" charset="0"/>
              <a:cs typeface="Times New Roman" pitchFamily="18" charset="0"/>
            </a:endParaRPr>
          </a:p>
          <a:p>
            <a:pPr algn="just"/>
            <a:r>
              <a:rPr lang="es-MX" sz="1650" dirty="0">
                <a:latin typeface="Times New Roman" pitchFamily="18" charset="0"/>
                <a:cs typeface="Times New Roman" pitchFamily="18" charset="0"/>
              </a:rPr>
              <a:t>Se denomina agua potable o agua para el consumo humano, al agua que puede ser consumida sin restricción debido a que, gracias a un proceso de purificación, no representa un riesgo para la salud. El término se aplica al agua que cumple con las normas de calidad promulgadas por las autoridades locales e internacionales. </a:t>
            </a:r>
          </a:p>
          <a:p>
            <a:pPr algn="just"/>
            <a:endParaRPr lang="es-MX" sz="1650" dirty="0">
              <a:latin typeface="Times New Roman" pitchFamily="18" charset="0"/>
              <a:cs typeface="Times New Roman" pitchFamily="18" charset="0"/>
            </a:endParaRPr>
          </a:p>
          <a:p>
            <a:pPr algn="just"/>
            <a:r>
              <a:rPr lang="es-MX" sz="1650" dirty="0">
                <a:latin typeface="Times New Roman" pitchFamily="18" charset="0"/>
                <a:cs typeface="Times New Roman" pitchFamily="18" charset="0"/>
              </a:rPr>
              <a:t>Asimismo, como otras sustancias, el agua potable también contiene pequeñas bacterias, pero por ser comunes no son dañinas para la salud, en este caso el cloro se propaga en el agua e impide el desarrollo de las bacterias, este es el motivo por la que el agua potable también contiene cantidades mínimas de cloro.</a:t>
            </a:r>
          </a:p>
          <a:p>
            <a:pPr algn="just"/>
            <a:endParaRPr lang="es-MX" sz="1650" dirty="0">
              <a:latin typeface="Times New Roman" pitchFamily="18" charset="0"/>
              <a:cs typeface="Times New Roman" pitchFamily="18" charset="0"/>
            </a:endParaRPr>
          </a:p>
          <a:p>
            <a:pPr algn="just"/>
            <a:endParaRPr lang="es-MX" dirty="0">
              <a:latin typeface="Times New Roman" pitchFamily="18" charset="0"/>
              <a:cs typeface="Times New Roman" pitchFamily="18"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1595" y="4121914"/>
            <a:ext cx="2627505" cy="1642192"/>
          </a:xfrm>
          <a:prstGeom prst="rect">
            <a:avLst/>
          </a:prstGeom>
          <a:ln>
            <a:solidFill>
              <a:schemeClr val="tx1"/>
            </a:solidFill>
          </a:ln>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3454" y="1753125"/>
            <a:ext cx="2488827" cy="1657126"/>
          </a:xfrm>
          <a:prstGeom prst="rect">
            <a:avLst/>
          </a:prstGeom>
          <a:ln>
            <a:solidFill>
              <a:schemeClr val="tx1"/>
            </a:solidFill>
          </a:ln>
        </p:spPr>
      </p:pic>
    </p:spTree>
    <p:extLst>
      <p:ext uri="{BB962C8B-B14F-4D97-AF65-F5344CB8AC3E}">
        <p14:creationId xmlns:p14="http://schemas.microsoft.com/office/powerpoint/2010/main" val="2786646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5" name="7 CuadroTexto"/>
          <p:cNvSpPr txBox="1"/>
          <p:nvPr/>
        </p:nvSpPr>
        <p:spPr>
          <a:xfrm>
            <a:off x="432256" y="1412776"/>
            <a:ext cx="4113667" cy="5786199"/>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2. El Agua Potable:</a:t>
            </a:r>
          </a:p>
          <a:p>
            <a:pPr algn="just"/>
            <a:endParaRPr lang="es-MX" sz="1000" dirty="0" smtClean="0">
              <a:latin typeface="Times New Roman" pitchFamily="18" charset="0"/>
              <a:cs typeface="Times New Roman" pitchFamily="18" charset="0"/>
            </a:endParaRPr>
          </a:p>
          <a:p>
            <a:pPr algn="just"/>
            <a:r>
              <a:rPr lang="es-MX" sz="1600" dirty="0">
                <a:latin typeface="Times New Roman" pitchFamily="18" charset="0"/>
                <a:cs typeface="Times New Roman" pitchFamily="18" charset="0"/>
              </a:rPr>
              <a:t>Se extrae mediante </a:t>
            </a:r>
            <a:r>
              <a:rPr lang="es-MX" sz="1600" dirty="0">
                <a:latin typeface="Times New Roman" pitchFamily="18" charset="0"/>
                <a:cs typeface="Times New Roman" pitchFamily="18" charset="0"/>
              </a:rPr>
              <a:t>8 pozos semiprofundos que se localizan en la margen derecha del río </a:t>
            </a:r>
            <a:r>
              <a:rPr lang="es-MX" sz="1600" dirty="0">
                <a:latin typeface="Times New Roman" pitchFamily="18" charset="0"/>
                <a:cs typeface="Times New Roman" pitchFamily="18" charset="0"/>
              </a:rPr>
              <a:t>Copalita. </a:t>
            </a:r>
          </a:p>
          <a:p>
            <a:pPr algn="just"/>
            <a:endParaRPr lang="es-MX" sz="1600" dirty="0">
              <a:latin typeface="Times New Roman" pitchFamily="18" charset="0"/>
              <a:cs typeface="Times New Roman" pitchFamily="18" charset="0"/>
            </a:endParaRPr>
          </a:p>
          <a:p>
            <a:pPr algn="just"/>
            <a:r>
              <a:rPr lang="es-MX" sz="1600" dirty="0">
                <a:latin typeface="Times New Roman" pitchFamily="18" charset="0"/>
                <a:cs typeface="Times New Roman" pitchFamily="18" charset="0"/>
              </a:rPr>
              <a:t>Estos </a:t>
            </a:r>
            <a:r>
              <a:rPr lang="es-MX" sz="1600" dirty="0">
                <a:latin typeface="Times New Roman" pitchFamily="18" charset="0"/>
                <a:cs typeface="Times New Roman" pitchFamily="18" charset="0"/>
              </a:rPr>
              <a:t>están interconectados a una tubería de 16” </a:t>
            </a:r>
            <a:r>
              <a:rPr lang="es-MX" sz="1600" dirty="0">
                <a:latin typeface="Times New Roman" pitchFamily="18" charset="0"/>
                <a:cs typeface="Times New Roman" pitchFamily="18" charset="0"/>
              </a:rPr>
              <a:t>que </a:t>
            </a:r>
            <a:r>
              <a:rPr lang="es-MX" sz="1600" dirty="0">
                <a:latin typeface="Times New Roman" pitchFamily="18" charset="0"/>
                <a:cs typeface="Times New Roman" pitchFamily="18" charset="0"/>
              </a:rPr>
              <a:t>conduce el agua hasta un </a:t>
            </a:r>
            <a:r>
              <a:rPr lang="es-MX" sz="1600" dirty="0">
                <a:latin typeface="Times New Roman" pitchFamily="18" charset="0"/>
                <a:cs typeface="Times New Roman" pitchFamily="18" charset="0"/>
              </a:rPr>
              <a:t>cárcamo </a:t>
            </a:r>
            <a:r>
              <a:rPr lang="es-MX" sz="1600" dirty="0">
                <a:latin typeface="Times New Roman" pitchFamily="18" charset="0"/>
                <a:cs typeface="Times New Roman" pitchFamily="18" charset="0"/>
              </a:rPr>
              <a:t>de rebombeo de 500 </a:t>
            </a:r>
            <a:r>
              <a:rPr lang="es-MX" sz="1600" dirty="0">
                <a:latin typeface="Times New Roman" pitchFamily="18" charset="0"/>
                <a:cs typeface="Times New Roman" pitchFamily="18" charset="0"/>
              </a:rPr>
              <a:t>m3, mediante </a:t>
            </a:r>
            <a:r>
              <a:rPr lang="es-MX" sz="1600" dirty="0">
                <a:latin typeface="Times New Roman" pitchFamily="18" charset="0"/>
                <a:cs typeface="Times New Roman" pitchFamily="18" charset="0"/>
              </a:rPr>
              <a:t>3 bombas de 200 H.P</a:t>
            </a:r>
            <a:r>
              <a:rPr lang="es-MX" sz="1600" dirty="0">
                <a:latin typeface="Times New Roman" pitchFamily="18" charset="0"/>
                <a:cs typeface="Times New Roman" pitchFamily="18" charset="0"/>
              </a:rPr>
              <a:t>., </a:t>
            </a:r>
            <a:r>
              <a:rPr lang="es-MX" sz="1600" dirty="0">
                <a:latin typeface="Times New Roman" pitchFamily="18" charset="0"/>
                <a:cs typeface="Times New Roman" pitchFamily="18" charset="0"/>
              </a:rPr>
              <a:t>se envía el agua al tanque de oscilación de 1000 m3, mediante una tubería de 18</a:t>
            </a:r>
            <a:r>
              <a:rPr lang="es-MX" sz="1600" dirty="0">
                <a:latin typeface="Times New Roman" pitchFamily="18" charset="0"/>
                <a:cs typeface="Times New Roman" pitchFamily="18" charset="0"/>
              </a:rPr>
              <a:t>”. </a:t>
            </a:r>
            <a:r>
              <a:rPr lang="es-MX" sz="1600" dirty="0">
                <a:latin typeface="Times New Roman" pitchFamily="18" charset="0"/>
                <a:cs typeface="Times New Roman" pitchFamily="18" charset="0"/>
              </a:rPr>
              <a:t>Éste se </a:t>
            </a:r>
            <a:r>
              <a:rPr lang="es-MX" sz="1600" dirty="0">
                <a:latin typeface="Times New Roman" pitchFamily="18" charset="0"/>
                <a:cs typeface="Times New Roman" pitchFamily="18" charset="0"/>
              </a:rPr>
              <a:t>localiza </a:t>
            </a:r>
            <a:r>
              <a:rPr lang="es-MX" sz="1600" dirty="0">
                <a:latin typeface="Times New Roman" pitchFamily="18" charset="0"/>
                <a:cs typeface="Times New Roman" pitchFamily="18" charset="0"/>
              </a:rPr>
              <a:t>en el área de la Bocana del Río </a:t>
            </a:r>
            <a:r>
              <a:rPr lang="es-MX" sz="1600" dirty="0">
                <a:latin typeface="Times New Roman" pitchFamily="18" charset="0"/>
                <a:cs typeface="Times New Roman" pitchFamily="18" charset="0"/>
              </a:rPr>
              <a:t>Copalita. </a:t>
            </a:r>
            <a:r>
              <a:rPr lang="es-MX" sz="1600" dirty="0">
                <a:latin typeface="Times New Roman" pitchFamily="18" charset="0"/>
                <a:cs typeface="Times New Roman" pitchFamily="18" charset="0"/>
              </a:rPr>
              <a:t>De ahí baja por gravedad en tubería de 24” y en el Blvd. cambia a tubería de acero de 20”. La línea de conducción hacia la zona hotelera y la población tiene una longitud de 12 Km. En la cual se van interconectando las salidas de los tanques de almacenamiento que se ubican en la parte alta de los diferentes sectores.</a:t>
            </a:r>
          </a:p>
          <a:p>
            <a:pPr algn="just"/>
            <a:endParaRPr lang="es-MX" dirty="0" smtClean="0">
              <a:latin typeface="Times New Roman" pitchFamily="18" charset="0"/>
              <a:cs typeface="Times New Roman" pitchFamily="18" charset="0"/>
            </a:endParaRPr>
          </a:p>
          <a:p>
            <a:pPr algn="just"/>
            <a:endParaRPr lang="es-MX" dirty="0" smtClean="0">
              <a:latin typeface="Times New Roman" pitchFamily="18" charset="0"/>
              <a:cs typeface="Times New Roman" pitchFamily="18" charset="0"/>
            </a:endParaRPr>
          </a:p>
          <a:p>
            <a:pPr algn="just"/>
            <a:endParaRPr lang="es-MX" dirty="0">
              <a:latin typeface="Times New Roman" pitchFamily="18" charset="0"/>
              <a:cs typeface="Times New Roman" pitchFamily="18" charset="0"/>
            </a:endParaRPr>
          </a:p>
        </p:txBody>
      </p:sp>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t="13250" r="3800" b="36351"/>
          <a:stretch/>
        </p:blipFill>
        <p:spPr>
          <a:xfrm>
            <a:off x="5868144" y="1771154"/>
            <a:ext cx="2595520" cy="1813074"/>
          </a:xfrm>
          <a:prstGeom prst="rect">
            <a:avLst/>
          </a:prstGeom>
          <a:ln>
            <a:solidFill>
              <a:schemeClr val="tx1"/>
            </a:solidFill>
          </a:ln>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4050389"/>
            <a:ext cx="2592288" cy="1811226"/>
          </a:xfrm>
          <a:prstGeom prst="rect">
            <a:avLst/>
          </a:prstGeom>
          <a:ln>
            <a:solidFill>
              <a:schemeClr val="tx1"/>
            </a:solidFill>
          </a:ln>
        </p:spPr>
      </p:pic>
    </p:spTree>
    <p:extLst>
      <p:ext uri="{BB962C8B-B14F-4D97-AF65-F5344CB8AC3E}">
        <p14:creationId xmlns:p14="http://schemas.microsoft.com/office/powerpoint/2010/main" val="328327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110" y="1576882"/>
            <a:ext cx="1812794" cy="1420144"/>
          </a:xfrm>
          <a:prstGeom prst="rect">
            <a:avLst/>
          </a:prstGeom>
          <a:ln>
            <a:solidFill>
              <a:schemeClr val="tx1"/>
            </a:solidFill>
          </a:ln>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3291298"/>
            <a:ext cx="1792848" cy="1298370"/>
          </a:xfrm>
          <a:prstGeom prst="rect">
            <a:avLst/>
          </a:prstGeom>
          <a:ln>
            <a:solidFill>
              <a:schemeClr val="tx1"/>
            </a:solidFill>
          </a:ln>
        </p:spPr>
      </p:pic>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5"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5" name="7 CuadroTexto"/>
          <p:cNvSpPr txBox="1"/>
          <p:nvPr/>
        </p:nvSpPr>
        <p:spPr>
          <a:xfrm>
            <a:off x="395536" y="1772816"/>
            <a:ext cx="4176464" cy="3154710"/>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3</a:t>
            </a:r>
            <a:r>
              <a:rPr lang="es-MX" b="1" i="1" dirty="0">
                <a:solidFill>
                  <a:srgbClr val="A50021"/>
                </a:solidFill>
                <a:latin typeface="Times New Roman" pitchFamily="18" charset="0"/>
                <a:cs typeface="Times New Roman" pitchFamily="18" charset="0"/>
              </a:rPr>
              <a:t>. Almacenamiento y distribución del Agua:</a:t>
            </a:r>
          </a:p>
          <a:p>
            <a:pPr algn="just"/>
            <a:endParaRPr lang="es-MX" sz="1000" dirty="0" smtClean="0">
              <a:latin typeface="Times New Roman" pitchFamily="18" charset="0"/>
              <a:cs typeface="Times New Roman" pitchFamily="18" charset="0"/>
            </a:endParaRPr>
          </a:p>
          <a:p>
            <a:pPr algn="just"/>
            <a:r>
              <a:rPr lang="es-MX" sz="1700" dirty="0">
                <a:latin typeface="Times New Roman" pitchFamily="18" charset="0"/>
                <a:cs typeface="Times New Roman" pitchFamily="18" charset="0"/>
              </a:rPr>
              <a:t>Actualmente tenemos en operación 3 cárcamos de rebombeo y 15 tanques de almacenamiento y distribución, en distintas capacidades que van de </a:t>
            </a:r>
            <a:r>
              <a:rPr lang="es-MX" sz="1700" dirty="0">
                <a:latin typeface="Times New Roman" pitchFamily="18" charset="0"/>
                <a:cs typeface="Times New Roman" pitchFamily="18" charset="0"/>
              </a:rPr>
              <a:t>250 m3  </a:t>
            </a:r>
            <a:r>
              <a:rPr lang="es-MX" sz="1700" dirty="0">
                <a:latin typeface="Times New Roman" pitchFamily="18" charset="0"/>
                <a:cs typeface="Times New Roman" pitchFamily="18" charset="0"/>
              </a:rPr>
              <a:t>hasta 2000 m3 que es el de mayor capacidad. De ahí se derivan las redes secundarias en diámetros de 8” a 14”  y líneas de distribución de 2” a 6”así como las tomas domiciliarias en ½”, ¾”, 1” y tipo hotelero en 2”, 4” y 6”.</a:t>
            </a:r>
          </a:p>
        </p:txBody>
      </p:sp>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9268" y="4927526"/>
            <a:ext cx="1812794" cy="1378110"/>
          </a:xfrm>
          <a:prstGeom prst="rect">
            <a:avLst/>
          </a:prstGeom>
          <a:ln>
            <a:solidFill>
              <a:schemeClr val="tx1"/>
            </a:solidFill>
          </a:ln>
        </p:spPr>
      </p:pic>
    </p:spTree>
    <p:extLst>
      <p:ext uri="{BB962C8B-B14F-4D97-AF65-F5344CB8AC3E}">
        <p14:creationId xmlns:p14="http://schemas.microsoft.com/office/powerpoint/2010/main" val="3740690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5" name="7 CuadroTexto"/>
          <p:cNvSpPr txBox="1"/>
          <p:nvPr/>
        </p:nvSpPr>
        <p:spPr>
          <a:xfrm>
            <a:off x="467544" y="1628800"/>
            <a:ext cx="3816424" cy="4447371"/>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4. ¿Cómo se opera?</a:t>
            </a:r>
          </a:p>
          <a:p>
            <a:pPr algn="just"/>
            <a:endParaRPr lang="es-MX" sz="1000" dirty="0" smtClean="0">
              <a:latin typeface="Times New Roman" pitchFamily="18" charset="0"/>
              <a:cs typeface="Times New Roman" pitchFamily="18" charset="0"/>
            </a:endParaRPr>
          </a:p>
          <a:p>
            <a:pPr algn="just"/>
            <a:r>
              <a:rPr lang="es-MX" sz="1700" dirty="0">
                <a:latin typeface="Times New Roman" pitchFamily="18" charset="0"/>
                <a:cs typeface="Times New Roman" pitchFamily="18" charset="0"/>
              </a:rPr>
              <a:t>Se cuenta con </a:t>
            </a:r>
            <a:r>
              <a:rPr lang="es-MX" sz="1700" dirty="0">
                <a:latin typeface="Times New Roman" pitchFamily="18" charset="0"/>
                <a:cs typeface="Times New Roman" pitchFamily="18" charset="0"/>
              </a:rPr>
              <a:t>personal </a:t>
            </a:r>
            <a:r>
              <a:rPr lang="es-MX" sz="1700" dirty="0">
                <a:latin typeface="Times New Roman" pitchFamily="18" charset="0"/>
                <a:cs typeface="Times New Roman" pitchFamily="18" charset="0"/>
              </a:rPr>
              <a:t>Administrativo </a:t>
            </a:r>
            <a:r>
              <a:rPr lang="es-MX" sz="1700" dirty="0">
                <a:latin typeface="Times New Roman" pitchFamily="18" charset="0"/>
                <a:cs typeface="Times New Roman" pitchFamily="18" charset="0"/>
              </a:rPr>
              <a:t>y </a:t>
            </a:r>
            <a:r>
              <a:rPr lang="es-MX" sz="1700" dirty="0">
                <a:latin typeface="Times New Roman" pitchFamily="18" charset="0"/>
                <a:cs typeface="Times New Roman" pitchFamily="18" charset="0"/>
              </a:rPr>
              <a:t>Operativo el cual consta </a:t>
            </a:r>
            <a:r>
              <a:rPr lang="es-MX" sz="1700" dirty="0">
                <a:latin typeface="Times New Roman" pitchFamily="18" charset="0"/>
                <a:cs typeface="Times New Roman" pitchFamily="18" charset="0"/>
              </a:rPr>
              <a:t>de </a:t>
            </a:r>
            <a:r>
              <a:rPr lang="es-MX" sz="1700" dirty="0">
                <a:latin typeface="Times New Roman" pitchFamily="18" charset="0"/>
                <a:cs typeface="Times New Roman" pitchFamily="18" charset="0"/>
              </a:rPr>
              <a:t>251 empleados, la </a:t>
            </a:r>
            <a:r>
              <a:rPr lang="es-MX" sz="1700" dirty="0">
                <a:latin typeface="Times New Roman" pitchFamily="18" charset="0"/>
                <a:cs typeface="Times New Roman" pitchFamily="18" charset="0"/>
              </a:rPr>
              <a:t>actividad </a:t>
            </a:r>
            <a:r>
              <a:rPr lang="es-MX" sz="1700" dirty="0">
                <a:latin typeface="Times New Roman" pitchFamily="18" charset="0"/>
                <a:cs typeface="Times New Roman" pitchFamily="18" charset="0"/>
              </a:rPr>
              <a:t>primordial </a:t>
            </a:r>
            <a:r>
              <a:rPr lang="es-MX" sz="1700" dirty="0">
                <a:latin typeface="Times New Roman" pitchFamily="18" charset="0"/>
                <a:cs typeface="Times New Roman" pitchFamily="18" charset="0"/>
              </a:rPr>
              <a:t>del organismo es la prestación del servicio de agua potable; para llevar a cabo estas actividades se cuenta con </a:t>
            </a:r>
            <a:r>
              <a:rPr lang="es-MX" sz="1700" dirty="0">
                <a:latin typeface="Times New Roman" pitchFamily="18" charset="0"/>
                <a:cs typeface="Times New Roman" pitchFamily="18" charset="0"/>
              </a:rPr>
              <a:t>lo siguiente;</a:t>
            </a:r>
          </a:p>
          <a:p>
            <a:pPr marL="285750" indent="-285750" algn="just">
              <a:buFont typeface="Arial" panose="020B0604020202020204" pitchFamily="34" charset="0"/>
              <a:buChar char="•"/>
            </a:pPr>
            <a:r>
              <a:rPr lang="es-MX" sz="1700" dirty="0">
                <a:latin typeface="Times New Roman" pitchFamily="18" charset="0"/>
                <a:cs typeface="Times New Roman" pitchFamily="18" charset="0"/>
              </a:rPr>
              <a:t>Personal encargado de la administración de agua potable.</a:t>
            </a:r>
          </a:p>
          <a:p>
            <a:pPr marL="285750" indent="-285750" algn="just">
              <a:buFont typeface="Arial" panose="020B0604020202020204" pitchFamily="34" charset="0"/>
              <a:buChar char="•"/>
            </a:pPr>
            <a:r>
              <a:rPr lang="es-MX" sz="1700" dirty="0">
                <a:latin typeface="Times New Roman" pitchFamily="18" charset="0"/>
                <a:cs typeface="Times New Roman" pitchFamily="18" charset="0"/>
              </a:rPr>
              <a:t>Personal que opera las líneas de distribución, monitoreo y atención a fugas.</a:t>
            </a:r>
          </a:p>
          <a:p>
            <a:pPr marL="285750" indent="-285750" algn="just">
              <a:buFont typeface="Arial" panose="020B0604020202020204" pitchFamily="34" charset="0"/>
              <a:buChar char="•"/>
            </a:pPr>
            <a:r>
              <a:rPr lang="es-MX" sz="1700" dirty="0">
                <a:latin typeface="Times New Roman" pitchFamily="18" charset="0"/>
                <a:cs typeface="Times New Roman" pitchFamily="18" charset="0"/>
              </a:rPr>
              <a:t>personal encargado de operar los cárcamos de aguas residuales.</a:t>
            </a:r>
          </a:p>
          <a:p>
            <a:pPr marL="285750" indent="-285750" algn="just">
              <a:buFont typeface="Arial" panose="020B0604020202020204" pitchFamily="34" charset="0"/>
              <a:buChar char="•"/>
            </a:pPr>
            <a:r>
              <a:rPr lang="es-MX" sz="1700" dirty="0">
                <a:latin typeface="Times New Roman" pitchFamily="18" charset="0"/>
                <a:cs typeface="Times New Roman" pitchFamily="18" charset="0"/>
              </a:rPr>
              <a:t>Personal operador de las PTAR`S</a:t>
            </a:r>
          </a:p>
          <a:p>
            <a:pPr marL="285750" indent="-285750" algn="just">
              <a:buFont typeface="Arial" panose="020B0604020202020204" pitchFamily="34" charset="0"/>
              <a:buChar char="•"/>
            </a:pPr>
            <a:r>
              <a:rPr lang="es-MX" sz="1700" dirty="0">
                <a:latin typeface="Times New Roman" pitchFamily="18" charset="0"/>
                <a:cs typeface="Times New Roman" pitchFamily="18" charset="0"/>
              </a:rPr>
              <a:t>Cuadrillas matutinas y vespertinas.</a:t>
            </a:r>
            <a:endParaRPr lang="es-MX" sz="1700" dirty="0">
              <a:latin typeface="Times New Roman" pitchFamily="18" charset="0"/>
              <a:cs typeface="Times New Roman" pitchFamily="18" charset="0"/>
            </a:endParaRPr>
          </a:p>
        </p:txBody>
      </p:sp>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4850" t="6602" r="20601" b="6600"/>
          <a:stretch/>
        </p:blipFill>
        <p:spPr>
          <a:xfrm rot="5400000">
            <a:off x="7122155" y="1851356"/>
            <a:ext cx="1786268" cy="1559839"/>
          </a:xfrm>
          <a:prstGeom prst="rect">
            <a:avLst/>
          </a:prstGeom>
          <a:ln>
            <a:solidFill>
              <a:schemeClr val="tx1"/>
            </a:solidFill>
          </a:ln>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23324" y="4343133"/>
            <a:ext cx="1928947" cy="1446710"/>
          </a:xfrm>
          <a:prstGeom prst="rect">
            <a:avLst/>
          </a:prstGeom>
          <a:ln w="9525">
            <a:solidFill>
              <a:schemeClr val="tx1"/>
            </a:solidFill>
          </a:ln>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863076" y="2108689"/>
            <a:ext cx="1849870" cy="1451920"/>
          </a:xfrm>
          <a:prstGeom prst="rect">
            <a:avLst/>
          </a:prstGeom>
          <a:ln>
            <a:solidFill>
              <a:schemeClr val="tx1"/>
            </a:solidFill>
          </a:ln>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7827" y="4446398"/>
            <a:ext cx="1816144" cy="1478328"/>
          </a:xfrm>
          <a:prstGeom prst="rect">
            <a:avLst/>
          </a:prstGeom>
          <a:ln>
            <a:solidFill>
              <a:schemeClr val="tx1"/>
            </a:solidFill>
          </a:ln>
        </p:spPr>
      </p:pic>
    </p:spTree>
    <p:extLst>
      <p:ext uri="{BB962C8B-B14F-4D97-AF65-F5344CB8AC3E}">
        <p14:creationId xmlns:p14="http://schemas.microsoft.com/office/powerpoint/2010/main" val="924038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3"/>
          <a:srcRect l="17901" t="15547" r="21120" b="17516"/>
          <a:stretch/>
        </p:blipFill>
        <p:spPr>
          <a:xfrm>
            <a:off x="7015414" y="4397636"/>
            <a:ext cx="1799706" cy="1266782"/>
          </a:xfrm>
          <a:prstGeom prst="flowChartAlternateProcess">
            <a:avLst/>
          </a:prstGeom>
          <a:ln>
            <a:solidFill>
              <a:schemeClr val="tx1"/>
            </a:solidFill>
          </a:ln>
          <a:effectLst>
            <a:outerShdw blurRad="50800" dist="38100" dir="2700000" algn="tl" rotWithShape="0">
              <a:prstClr val="black">
                <a:alpha val="40000"/>
              </a:prstClr>
            </a:outerShdw>
          </a:effectLst>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67734" y="1916832"/>
            <a:ext cx="1400103" cy="1866804"/>
          </a:xfrm>
          <a:prstGeom prst="rect">
            <a:avLst/>
          </a:prstGeom>
          <a:ln>
            <a:solidFill>
              <a:schemeClr val="tx1"/>
            </a:solidFill>
          </a:ln>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945" y="5085694"/>
            <a:ext cx="1928826" cy="1176590"/>
          </a:xfrm>
          <a:prstGeom prst="flowChartAlternateProcess">
            <a:avLst/>
          </a:prstGeom>
          <a:ln>
            <a:solidFill>
              <a:schemeClr val="tx1"/>
            </a:solidFill>
          </a:ln>
          <a:effectLst>
            <a:outerShdw blurRad="50800" dist="38100" dir="2700000" algn="tl" rotWithShape="0">
              <a:prstClr val="black">
                <a:alpha val="40000"/>
              </a:prstClr>
            </a:outerShdw>
          </a:effectLst>
        </p:spPr>
      </p:pic>
      <p:pic>
        <p:nvPicPr>
          <p:cNvPr id="7" name="Imagen 6"/>
          <p:cNvPicPr/>
          <p:nvPr/>
        </p:nvPicPr>
        <p:blipFill>
          <a:blip r:embed="rId6"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5" name="7 CuadroTexto"/>
          <p:cNvSpPr txBox="1"/>
          <p:nvPr/>
        </p:nvSpPr>
        <p:spPr>
          <a:xfrm>
            <a:off x="391375" y="1556792"/>
            <a:ext cx="4032448" cy="5124480"/>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5. ¿A quiénes se les brinda el servicio ?</a:t>
            </a:r>
          </a:p>
          <a:p>
            <a:pPr algn="just"/>
            <a:endParaRPr lang="es-MX" dirty="0">
              <a:latin typeface="Times New Roman" pitchFamily="18" charset="0"/>
              <a:cs typeface="Times New Roman" pitchFamily="18" charset="0"/>
            </a:endParaRPr>
          </a:p>
          <a:p>
            <a:pPr algn="just"/>
            <a:r>
              <a:rPr lang="es-MX" sz="1700" dirty="0">
                <a:latin typeface="Times New Roman" pitchFamily="18" charset="0"/>
                <a:cs typeface="Times New Roman" pitchFamily="18" charset="0"/>
              </a:rPr>
              <a:t>Actualmente </a:t>
            </a:r>
            <a:r>
              <a:rPr lang="es-MX" sz="1700" b="1" i="1" dirty="0">
                <a:latin typeface="Times New Roman" pitchFamily="18" charset="0"/>
                <a:cs typeface="Times New Roman" pitchFamily="18" charset="0"/>
              </a:rPr>
              <a:t>FONATUR Mantenimiento Turístico, S.A. de C.V</a:t>
            </a:r>
            <a:r>
              <a:rPr lang="es-MX" sz="1700" dirty="0">
                <a:latin typeface="Times New Roman" pitchFamily="18" charset="0"/>
                <a:cs typeface="Times New Roman" pitchFamily="18" charset="0"/>
              </a:rPr>
              <a:t>., proporciona el servicio de </a:t>
            </a:r>
            <a:r>
              <a:rPr lang="es-MX" sz="1700" b="1" i="1" dirty="0">
                <a:latin typeface="Times New Roman" pitchFamily="18" charset="0"/>
                <a:cs typeface="Times New Roman" pitchFamily="18" charset="0"/>
              </a:rPr>
              <a:t>Agua Potable </a:t>
            </a:r>
            <a:r>
              <a:rPr lang="es-MX" sz="1700" dirty="0">
                <a:latin typeface="Times New Roman" pitchFamily="18" charset="0"/>
                <a:cs typeface="Times New Roman" pitchFamily="18" charset="0"/>
              </a:rPr>
              <a:t>a 8,458 usuarios que comprenden los siguientes:</a:t>
            </a:r>
          </a:p>
          <a:p>
            <a:pPr algn="just"/>
            <a:endParaRPr lang="es-MX" sz="17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Vivienda Popular, </a:t>
            </a: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Vivienda Media,</a:t>
            </a: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Vivienda Económica</a:t>
            </a: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Vivienda Residencial </a:t>
            </a: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Vivienda Turística, </a:t>
            </a: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Comercial, </a:t>
            </a: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Servicios Públicos y </a:t>
            </a:r>
            <a:r>
              <a:rPr lang="es-MX" sz="1700" dirty="0" smtClean="0">
                <a:latin typeface="Times New Roman" pitchFamily="18" charset="0"/>
                <a:cs typeface="Times New Roman" pitchFamily="18" charset="0"/>
              </a:rPr>
              <a:t>Gubernamentales,</a:t>
            </a:r>
            <a:endParaRPr lang="es-MX" sz="17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Hotelero, </a:t>
            </a:r>
          </a:p>
          <a:p>
            <a:pPr marL="285750" indent="-285750" algn="just">
              <a:buFont typeface="Wingdings" panose="05000000000000000000" pitchFamily="2" charset="2"/>
              <a:buChar char="§"/>
            </a:pPr>
            <a:r>
              <a:rPr lang="es-MX" sz="1700" dirty="0" smtClean="0">
                <a:latin typeface="Times New Roman" pitchFamily="18" charset="0"/>
                <a:cs typeface="Times New Roman" pitchFamily="18" charset="0"/>
              </a:rPr>
              <a:t>Industrial, y</a:t>
            </a:r>
            <a:endParaRPr lang="es-MX" sz="17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Cruceros que arriban al desarrollo. </a:t>
            </a:r>
          </a:p>
          <a:p>
            <a:pPr algn="just"/>
            <a:endParaRPr lang="es-MX" dirty="0" smtClean="0">
              <a:latin typeface="Times New Roman" pitchFamily="18" charset="0"/>
              <a:cs typeface="Times New Roman" pitchFamily="18" charset="0"/>
            </a:endParaRPr>
          </a:p>
          <a:p>
            <a:pPr algn="just"/>
            <a:endParaRPr lang="es-MX" dirty="0">
              <a:latin typeface="Times New Roman" pitchFamily="18" charset="0"/>
              <a:cs typeface="Times New Roman" pitchFamily="18" charset="0"/>
            </a:endParaRPr>
          </a:p>
        </p:txBody>
      </p:sp>
      <p:pic>
        <p:nvPicPr>
          <p:cNvPr id="4" name="Imagen 3"/>
          <p:cNvPicPr>
            <a:picLocks noChangeAspect="1"/>
          </p:cNvPicPr>
          <p:nvPr/>
        </p:nvPicPr>
        <p:blipFill rotWithShape="1">
          <a:blip r:embed="rId7" cstate="print">
            <a:extLst>
              <a:ext uri="{28A0092B-C50C-407E-A947-70E740481C1C}">
                <a14:useLocalDpi xmlns:a14="http://schemas.microsoft.com/office/drawing/2010/main" val="0"/>
              </a:ext>
            </a:extLst>
          </a:blip>
          <a:srcRect l="31888" t="20585" b="17785"/>
          <a:stretch/>
        </p:blipFill>
        <p:spPr>
          <a:xfrm>
            <a:off x="4976806" y="1676545"/>
            <a:ext cx="1843945" cy="1306794"/>
          </a:xfrm>
          <a:prstGeom prst="rect">
            <a:avLst/>
          </a:prstGeom>
          <a:ln>
            <a:solidFill>
              <a:schemeClr val="tx1"/>
            </a:solidFill>
          </a:ln>
        </p:spPr>
      </p:pic>
      <p:pic>
        <p:nvPicPr>
          <p:cNvPr id="6" name="Imagen 5"/>
          <p:cNvPicPr>
            <a:picLocks noChangeAspect="1"/>
          </p:cNvPicPr>
          <p:nvPr/>
        </p:nvPicPr>
        <p:blipFill rotWithShape="1">
          <a:blip r:embed="rId8" cstate="print">
            <a:extLst>
              <a:ext uri="{28A0092B-C50C-407E-A947-70E740481C1C}">
                <a14:useLocalDpi xmlns:a14="http://schemas.microsoft.com/office/drawing/2010/main" val="0"/>
              </a:ext>
            </a:extLst>
          </a:blip>
          <a:srcRect l="31100" t="17785" b="16384"/>
          <a:stretch/>
        </p:blipFill>
        <p:spPr>
          <a:xfrm>
            <a:off x="4462515" y="3411325"/>
            <a:ext cx="1754485" cy="1253009"/>
          </a:xfrm>
          <a:prstGeom prst="rect">
            <a:avLst/>
          </a:prstGeom>
          <a:ln>
            <a:solidFill>
              <a:schemeClr val="tx1"/>
            </a:solidFill>
          </a:ln>
        </p:spPr>
      </p:pic>
    </p:spTree>
    <p:extLst>
      <p:ext uri="{BB962C8B-B14F-4D97-AF65-F5344CB8AC3E}">
        <p14:creationId xmlns:p14="http://schemas.microsoft.com/office/powerpoint/2010/main" val="3248322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395536" y="1504049"/>
            <a:ext cx="6594526" cy="1200329"/>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6</a:t>
            </a:r>
            <a:r>
              <a:rPr lang="es-MX" b="1" i="1" dirty="0">
                <a:solidFill>
                  <a:srgbClr val="A50021"/>
                </a:solidFill>
                <a:latin typeface="Times New Roman" pitchFamily="18" charset="0"/>
                <a:cs typeface="Times New Roman" pitchFamily="18" charset="0"/>
              </a:rPr>
              <a:t>. Porcentaje aproximado de medición para el ejercicio 2017 </a:t>
            </a:r>
          </a:p>
          <a:p>
            <a:pPr algn="just"/>
            <a:endParaRPr lang="es-MX" dirty="0" smtClean="0">
              <a:solidFill>
                <a:srgbClr val="A50021"/>
              </a:solidFill>
              <a:latin typeface="Times New Roman" pitchFamily="18" charset="0"/>
              <a:cs typeface="Times New Roman" pitchFamily="18" charset="0"/>
            </a:endParaRPr>
          </a:p>
          <a:p>
            <a:pPr algn="just"/>
            <a:endParaRPr lang="es-MX" dirty="0" smtClean="0">
              <a:latin typeface="Times New Roman" pitchFamily="18" charset="0"/>
              <a:cs typeface="Times New Roman" pitchFamily="18" charset="0"/>
            </a:endParaRPr>
          </a:p>
          <a:p>
            <a:pPr algn="just"/>
            <a:endParaRPr lang="es-MX" dirty="0">
              <a:latin typeface="Times New Roman" pitchFamily="18" charset="0"/>
              <a:cs typeface="Times New Roman" pitchFamily="18" charset="0"/>
            </a:endParaRPr>
          </a:p>
        </p:txBody>
      </p:sp>
      <p:graphicFrame>
        <p:nvGraphicFramePr>
          <p:cNvPr id="9" name="Marcador de contenido 6"/>
          <p:cNvGraphicFramePr>
            <a:graphicFrameLocks/>
          </p:cNvGraphicFramePr>
          <p:nvPr>
            <p:extLst/>
          </p:nvPr>
        </p:nvGraphicFramePr>
        <p:xfrm>
          <a:off x="323528" y="1916832"/>
          <a:ext cx="8229600" cy="41659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7039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467544" y="1412776"/>
            <a:ext cx="7890670" cy="892552"/>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7. La producción mensual de pozos en Lts./Seg en 2017 fue: </a:t>
            </a:r>
            <a:endParaRPr lang="es-MX" b="1" i="1" dirty="0">
              <a:solidFill>
                <a:srgbClr val="A50021"/>
              </a:solidFill>
              <a:latin typeface="Times New Roman" pitchFamily="18" charset="0"/>
              <a:cs typeface="Times New Roman" pitchFamily="18" charset="0"/>
            </a:endParaRPr>
          </a:p>
          <a:p>
            <a:pPr algn="just"/>
            <a:endParaRPr lang="es-MX" sz="1700" dirty="0" smtClean="0">
              <a:latin typeface="Times New Roman" pitchFamily="18" charset="0"/>
              <a:cs typeface="Times New Roman" pitchFamily="18" charset="0"/>
            </a:endParaRPr>
          </a:p>
          <a:p>
            <a:pPr algn="just"/>
            <a:endParaRPr lang="es-MX" sz="1700" dirty="0">
              <a:latin typeface="Times New Roman" pitchFamily="18" charset="0"/>
              <a:cs typeface="Times New Roman"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4067308580"/>
              </p:ext>
            </p:extLst>
          </p:nvPr>
        </p:nvGraphicFramePr>
        <p:xfrm>
          <a:off x="899592" y="1988840"/>
          <a:ext cx="6264696" cy="3888436"/>
        </p:xfrm>
        <a:graphic>
          <a:graphicData uri="http://schemas.openxmlformats.org/drawingml/2006/table">
            <a:tbl>
              <a:tblPr firstRow="1" firstCol="1" bandRow="1">
                <a:tableStyleId>{5C22544A-7EE6-4342-B048-85BDC9FD1C3A}</a:tableStyleId>
              </a:tblPr>
              <a:tblGrid>
                <a:gridCol w="1955892">
                  <a:extLst>
                    <a:ext uri="{9D8B030D-6E8A-4147-A177-3AD203B41FA5}">
                      <a16:colId xmlns:a16="http://schemas.microsoft.com/office/drawing/2014/main" xmlns="" val="20000"/>
                    </a:ext>
                  </a:extLst>
                </a:gridCol>
                <a:gridCol w="4308804">
                  <a:extLst>
                    <a:ext uri="{9D8B030D-6E8A-4147-A177-3AD203B41FA5}">
                      <a16:colId xmlns:a16="http://schemas.microsoft.com/office/drawing/2014/main" xmlns="" val="20001"/>
                    </a:ext>
                  </a:extLst>
                </a:gridCol>
              </a:tblGrid>
              <a:tr h="308550">
                <a:tc>
                  <a:txBody>
                    <a:bodyPr/>
                    <a:lstStyle/>
                    <a:p>
                      <a:pPr>
                        <a:lnSpc>
                          <a:spcPct val="107000"/>
                        </a:lnSpc>
                        <a:spcAft>
                          <a:spcPts val="0"/>
                        </a:spcAft>
                      </a:pPr>
                      <a:r>
                        <a:rPr lang="es-MX" sz="1800" dirty="0">
                          <a:effectLst/>
                          <a:latin typeface="Times New Roman" panose="02020603050405020304" pitchFamily="18" charset="0"/>
                          <a:cs typeface="Times New Roman" panose="02020603050405020304" pitchFamily="18" charset="0"/>
                        </a:rPr>
                        <a:t>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LTS x SEG</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408917">
                <a:tc>
                  <a:txBody>
                    <a:bodyPr/>
                    <a:lstStyle/>
                    <a:p>
                      <a:pP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POZO 1</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dirty="0" smtClean="0">
                          <a:effectLst/>
                          <a:latin typeface="Times New Roman" panose="02020603050405020304" pitchFamily="18" charset="0"/>
                          <a:cs typeface="Times New Roman" panose="02020603050405020304" pitchFamily="18" charset="0"/>
                        </a:rPr>
                        <a:t> </a:t>
                      </a:r>
                      <a:r>
                        <a:rPr lang="es-MX" sz="1800" dirty="0">
                          <a:effectLst/>
                          <a:latin typeface="Times New Roman" panose="02020603050405020304" pitchFamily="18" charset="0"/>
                          <a:cs typeface="Times New Roman" panose="02020603050405020304" pitchFamily="18" charset="0"/>
                        </a:rPr>
                        <a:t> </a:t>
                      </a:r>
                      <a:r>
                        <a:rPr lang="es-MX" sz="1800" dirty="0" smtClean="0">
                          <a:effectLst/>
                          <a:latin typeface="Times New Roman" panose="02020603050405020304" pitchFamily="18" charset="0"/>
                          <a:cs typeface="Times New Roman" panose="02020603050405020304" pitchFamily="18" charset="0"/>
                        </a:rPr>
                        <a:t>28</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08917">
                <a:tc>
                  <a:txBody>
                    <a:bodyPr/>
                    <a:lstStyle/>
                    <a:p>
                      <a:pP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POZO 2A</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dirty="0" smtClean="0">
                          <a:effectLst/>
                          <a:latin typeface="Times New Roman" panose="02020603050405020304" pitchFamily="18" charset="0"/>
                          <a:cs typeface="Times New Roman" panose="02020603050405020304" pitchFamily="18" charset="0"/>
                        </a:rPr>
                        <a:t>   26</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8917">
                <a:tc>
                  <a:txBody>
                    <a:bodyPr/>
                    <a:lstStyle/>
                    <a:p>
                      <a:pP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POZO 3</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dirty="0" smtClean="0">
                          <a:effectLst/>
                          <a:latin typeface="Times New Roman" panose="02020603050405020304" pitchFamily="18" charset="0"/>
                          <a:cs typeface="Times New Roman" panose="02020603050405020304" pitchFamily="18" charset="0"/>
                        </a:rPr>
                        <a:t>    30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08917">
                <a:tc>
                  <a:txBody>
                    <a:bodyPr/>
                    <a:lstStyle/>
                    <a:p>
                      <a:pP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POZO 4</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dirty="0" smtClean="0">
                          <a:effectLst/>
                          <a:latin typeface="Times New Roman" panose="02020603050405020304" pitchFamily="18" charset="0"/>
                          <a:ea typeface="Calibri" panose="020F0502020204030204" pitchFamily="34" charset="0"/>
                          <a:cs typeface="Times New Roman" panose="02020603050405020304" pitchFamily="18" charset="0"/>
                        </a:rPr>
                        <a:t>   18</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08917">
                <a:tc>
                  <a:txBody>
                    <a:bodyPr/>
                    <a:lstStyle/>
                    <a:p>
                      <a:pP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POZO 5</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dirty="0" smtClean="0">
                          <a:effectLst/>
                          <a:latin typeface="Times New Roman" panose="02020603050405020304" pitchFamily="18" charset="0"/>
                          <a:ea typeface="Calibri" panose="020F0502020204030204" pitchFamily="34" charset="0"/>
                          <a:cs typeface="Times New Roman" panose="02020603050405020304" pitchFamily="18" charset="0"/>
                        </a:rPr>
                        <a:t>    17</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08917">
                <a:tc>
                  <a:txBody>
                    <a:bodyPr/>
                    <a:lstStyle/>
                    <a:p>
                      <a:pP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POZO 6</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dirty="0" smtClean="0">
                          <a:effectLst/>
                          <a:latin typeface="Times New Roman" panose="02020603050405020304" pitchFamily="18" charset="0"/>
                          <a:ea typeface="Calibri" panose="020F0502020204030204" pitchFamily="34" charset="0"/>
                          <a:cs typeface="Times New Roman" panose="02020603050405020304" pitchFamily="18" charset="0"/>
                        </a:rPr>
                        <a:t>   33</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08917">
                <a:tc>
                  <a:txBody>
                    <a:bodyPr/>
                    <a:lstStyle/>
                    <a:p>
                      <a:pP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POZO 7</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dirty="0" smtClean="0">
                          <a:effectLst/>
                          <a:latin typeface="Times New Roman" panose="02020603050405020304" pitchFamily="18" charset="0"/>
                          <a:ea typeface="Calibri" panose="020F0502020204030204" pitchFamily="34" charset="0"/>
                          <a:cs typeface="Times New Roman" panose="02020603050405020304" pitchFamily="18" charset="0"/>
                        </a:rPr>
                        <a:t>  43</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08917">
                <a:tc>
                  <a:txBody>
                    <a:bodyPr/>
                    <a:lstStyle/>
                    <a:p>
                      <a:pP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POZO 8</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dirty="0" smtClean="0">
                          <a:effectLst/>
                          <a:latin typeface="Times New Roman" panose="02020603050405020304" pitchFamily="18" charset="0"/>
                          <a:cs typeface="Times New Roman" panose="02020603050405020304" pitchFamily="18" charset="0"/>
                        </a:rPr>
                        <a:t>     29</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08550">
                <a:tc>
                  <a:txBody>
                    <a:bodyPr/>
                    <a:lstStyle/>
                    <a:p>
                      <a:pPr>
                        <a:lnSpc>
                          <a:spcPct val="107000"/>
                        </a:lnSpc>
                        <a:spcAft>
                          <a:spcPts val="0"/>
                        </a:spcAft>
                      </a:pPr>
                      <a:r>
                        <a:rPr lang="es-MX" sz="1800" dirty="0">
                          <a:solidFill>
                            <a:schemeClr val="bg1"/>
                          </a:solidFill>
                          <a:effectLst/>
                          <a:latin typeface="Times New Roman" panose="02020603050405020304" pitchFamily="18" charset="0"/>
                          <a:cs typeface="Times New Roman" panose="02020603050405020304" pitchFamily="18" charset="0"/>
                        </a:rPr>
                        <a:t> </a:t>
                      </a:r>
                      <a:r>
                        <a:rPr lang="es-MX" sz="1800" dirty="0" smtClean="0">
                          <a:solidFill>
                            <a:schemeClr val="bg1"/>
                          </a:solidFill>
                          <a:effectLst/>
                          <a:latin typeface="Times New Roman" panose="02020603050405020304" pitchFamily="18" charset="0"/>
                          <a:cs typeface="Times New Roman" panose="02020603050405020304" pitchFamily="18" charset="0"/>
                        </a:rPr>
                        <a:t>TOTAL</a:t>
                      </a:r>
                      <a:endParaRPr lang="es-MX"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800" b="1" dirty="0" smtClean="0">
                          <a:effectLst/>
                          <a:latin typeface="Times New Roman" panose="02020603050405020304" pitchFamily="18" charset="0"/>
                          <a:cs typeface="Times New Roman" panose="02020603050405020304" pitchFamily="18" charset="0"/>
                        </a:rPr>
                        <a:t>    224</a:t>
                      </a:r>
                      <a:endParaRPr lang="es-MX"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3" name="CuadroTexto 2"/>
          <p:cNvSpPr txBox="1"/>
          <p:nvPr/>
        </p:nvSpPr>
        <p:spPr>
          <a:xfrm>
            <a:off x="827584" y="6021288"/>
            <a:ext cx="6336704" cy="261610"/>
          </a:xfrm>
          <a:prstGeom prst="rect">
            <a:avLst/>
          </a:prstGeom>
          <a:noFill/>
        </p:spPr>
        <p:txBody>
          <a:bodyPr wrap="square" rtlCol="0">
            <a:spAutoFit/>
          </a:bodyPr>
          <a:lstStyle/>
          <a:p>
            <a:r>
              <a:rPr lang="es-MX" sz="1100" dirty="0">
                <a:latin typeface="Times New Roman" panose="02020603050405020304" pitchFamily="18" charset="0"/>
                <a:cs typeface="Times New Roman" panose="02020603050405020304" pitchFamily="18" charset="0"/>
              </a:rPr>
              <a:t>* Nota: Los pozos 4, 5, 6, y 7  fueron afectados en le mes de junio de 2017 por la Tormenta Tropical Beatriz.</a:t>
            </a:r>
            <a:endParaRPr lang="es-MX"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091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488295" y="1386277"/>
            <a:ext cx="7026574" cy="1169551"/>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8</a:t>
            </a:r>
            <a:r>
              <a:rPr lang="es-MX" b="1" i="1" dirty="0">
                <a:solidFill>
                  <a:srgbClr val="A50021"/>
                </a:solidFill>
                <a:latin typeface="Times New Roman" pitchFamily="18" charset="0"/>
                <a:cs typeface="Times New Roman" pitchFamily="18" charset="0"/>
              </a:rPr>
              <a:t>. El consumo de agua promedio por tipo de usuario fue:</a:t>
            </a:r>
          </a:p>
          <a:p>
            <a:pPr algn="just"/>
            <a:r>
              <a:rPr lang="es-MX" sz="1600" b="1" i="1" dirty="0" smtClean="0">
                <a:solidFill>
                  <a:srgbClr val="A50021"/>
                </a:solidFill>
                <a:latin typeface="Times New Roman" pitchFamily="18" charset="0"/>
                <a:cs typeface="Times New Roman" pitchFamily="18" charset="0"/>
              </a:rPr>
              <a:t> </a:t>
            </a:r>
            <a:endParaRPr lang="es-MX" sz="1600" b="1" i="1" dirty="0">
              <a:solidFill>
                <a:srgbClr val="A50021"/>
              </a:solidFill>
              <a:latin typeface="Times New Roman" pitchFamily="18" charset="0"/>
              <a:cs typeface="Times New Roman" pitchFamily="18" charset="0"/>
            </a:endParaRPr>
          </a:p>
          <a:p>
            <a:pPr algn="just"/>
            <a:endParaRPr lang="es-MX" dirty="0" smtClean="0">
              <a:latin typeface="Times New Roman" pitchFamily="18" charset="0"/>
              <a:cs typeface="Times New Roman" pitchFamily="18" charset="0"/>
            </a:endParaRPr>
          </a:p>
          <a:p>
            <a:pPr algn="just"/>
            <a:endParaRPr lang="es-MX" dirty="0">
              <a:latin typeface="Times New Roman" pitchFamily="18" charset="0"/>
              <a:cs typeface="Times New Roman" pitchFamily="18" charset="0"/>
            </a:endParaRPr>
          </a:p>
        </p:txBody>
      </p:sp>
      <p:graphicFrame>
        <p:nvGraphicFramePr>
          <p:cNvPr id="9" name="Marcador de contenido 6"/>
          <p:cNvGraphicFramePr>
            <a:graphicFrameLocks/>
          </p:cNvGraphicFramePr>
          <p:nvPr>
            <p:extLst>
              <p:ext uri="{D42A27DB-BD31-4B8C-83A1-F6EECF244321}">
                <p14:modId xmlns:p14="http://schemas.microsoft.com/office/powerpoint/2010/main" val="95533755"/>
              </p:ext>
            </p:extLst>
          </p:nvPr>
        </p:nvGraphicFramePr>
        <p:xfrm>
          <a:off x="616321" y="1844824"/>
          <a:ext cx="7903369" cy="4504335"/>
        </p:xfrm>
        <a:graphic>
          <a:graphicData uri="http://schemas.openxmlformats.org/drawingml/2006/table">
            <a:tbl>
              <a:tblPr firstRow="1" firstCol="1" bandRow="1">
                <a:tableStyleId>{5C22544A-7EE6-4342-B048-85BDC9FD1C3A}</a:tableStyleId>
              </a:tblPr>
              <a:tblGrid>
                <a:gridCol w="1706890">
                  <a:extLst>
                    <a:ext uri="{9D8B030D-6E8A-4147-A177-3AD203B41FA5}">
                      <a16:colId xmlns:a16="http://schemas.microsoft.com/office/drawing/2014/main" xmlns="" val="20000"/>
                    </a:ext>
                  </a:extLst>
                </a:gridCol>
                <a:gridCol w="1245439">
                  <a:extLst>
                    <a:ext uri="{9D8B030D-6E8A-4147-A177-3AD203B41FA5}">
                      <a16:colId xmlns:a16="http://schemas.microsoft.com/office/drawing/2014/main" xmlns="" val="20001"/>
                    </a:ext>
                  </a:extLst>
                </a:gridCol>
                <a:gridCol w="912615">
                  <a:extLst>
                    <a:ext uri="{9D8B030D-6E8A-4147-A177-3AD203B41FA5}">
                      <a16:colId xmlns:a16="http://schemas.microsoft.com/office/drawing/2014/main" xmlns="" val="20002"/>
                    </a:ext>
                  </a:extLst>
                </a:gridCol>
                <a:gridCol w="1104270">
                  <a:extLst>
                    <a:ext uri="{9D8B030D-6E8A-4147-A177-3AD203B41FA5}">
                      <a16:colId xmlns:a16="http://schemas.microsoft.com/office/drawing/2014/main" xmlns="" val="20003"/>
                    </a:ext>
                  </a:extLst>
                </a:gridCol>
                <a:gridCol w="1035253">
                  <a:extLst>
                    <a:ext uri="{9D8B030D-6E8A-4147-A177-3AD203B41FA5}">
                      <a16:colId xmlns:a16="http://schemas.microsoft.com/office/drawing/2014/main" xmlns="" val="20004"/>
                    </a:ext>
                  </a:extLst>
                </a:gridCol>
                <a:gridCol w="949451">
                  <a:extLst>
                    <a:ext uri="{9D8B030D-6E8A-4147-A177-3AD203B41FA5}">
                      <a16:colId xmlns:a16="http://schemas.microsoft.com/office/drawing/2014/main" xmlns="" val="20005"/>
                    </a:ext>
                  </a:extLst>
                </a:gridCol>
                <a:gridCol w="949451">
                  <a:extLst>
                    <a:ext uri="{9D8B030D-6E8A-4147-A177-3AD203B41FA5}">
                      <a16:colId xmlns:a16="http://schemas.microsoft.com/office/drawing/2014/main" xmlns="" val="20006"/>
                    </a:ext>
                  </a:extLst>
                </a:gridCol>
              </a:tblGrid>
              <a:tr h="336569">
                <a:tc rowSpan="2">
                  <a:txBody>
                    <a:bodyPr/>
                    <a:lstStyle/>
                    <a:p>
                      <a:pPr marL="0" algn="l" defTabSz="914400" rtl="0" eaLnBrk="1" latinLnBrk="0" hangingPunct="1">
                        <a:lnSpc>
                          <a:spcPct val="107000"/>
                        </a:lnSpc>
                        <a:spcAft>
                          <a:spcPts val="0"/>
                        </a:spcAft>
                      </a:pPr>
                      <a:r>
                        <a:rPr lang="es-MX" sz="1400" b="1" kern="1200" dirty="0">
                          <a:solidFill>
                            <a:schemeClr val="bg1"/>
                          </a:solidFill>
                          <a:effectLst/>
                          <a:latin typeface="Times New Roman" panose="02020603050405020304" pitchFamily="18" charset="0"/>
                          <a:ea typeface="+mn-ea"/>
                          <a:cs typeface="Times New Roman" panose="02020603050405020304" pitchFamily="18" charset="0"/>
                        </a:rPr>
                        <a:t>TARIFA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5">
                  <a:txBody>
                    <a:bodyPr/>
                    <a:lstStyle/>
                    <a:p>
                      <a:pPr algn="ctr">
                        <a:lnSpc>
                          <a:spcPct val="107000"/>
                        </a:lnSpc>
                        <a:spcAft>
                          <a:spcPts val="0"/>
                        </a:spcAft>
                      </a:pPr>
                      <a:r>
                        <a:rPr lang="es-MX" sz="1400" dirty="0">
                          <a:effectLst/>
                          <a:latin typeface="Times New Roman" panose="02020603050405020304" pitchFamily="18" charset="0"/>
                          <a:cs typeface="Times New Roman" panose="02020603050405020304" pitchFamily="18" charset="0"/>
                        </a:rPr>
                        <a:t>M3 </a:t>
                      </a:r>
                      <a:r>
                        <a:rPr lang="es-MX" sz="1400" dirty="0" smtClean="0">
                          <a:effectLst/>
                          <a:latin typeface="Times New Roman" panose="02020603050405020304" pitchFamily="18" charset="0"/>
                          <a:cs typeface="Times New Roman" panose="02020603050405020304" pitchFamily="18" charset="0"/>
                        </a:rPr>
                        <a:t> CONSUMIDOS</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s-MX"/>
                    </a:p>
                  </a:txBody>
                  <a:tcPr/>
                </a:tc>
                <a:tc hMerge="1">
                  <a:txBody>
                    <a:bodyPr/>
                    <a:lstStyle/>
                    <a:p>
                      <a:endParaRPr lang="es-MX"/>
                    </a:p>
                  </a:txBody>
                  <a:tcPr/>
                </a:tc>
                <a:tc hMerge="1">
                  <a:txBody>
                    <a:bodyPr/>
                    <a:lstStyle/>
                    <a:p>
                      <a:pPr algn="ctr">
                        <a:lnSpc>
                          <a:spcPct val="107000"/>
                        </a:lnSpc>
                        <a:spcAft>
                          <a:spcPts val="0"/>
                        </a:spcAft>
                      </a:pP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pPr algn="ctr">
                        <a:lnSpc>
                          <a:spcPct val="107000"/>
                        </a:lnSpc>
                        <a:spcAft>
                          <a:spcPts val="0"/>
                        </a:spcAft>
                      </a:pP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250633">
                <a:tc vMerge="1">
                  <a:txBody>
                    <a:bodyPr/>
                    <a:lstStyle/>
                    <a:p>
                      <a:pPr marL="0" algn="l" defTabSz="914400" rtl="0" eaLnBrk="1" latinLnBrk="0" hangingPunct="1">
                        <a:lnSpc>
                          <a:spcPct val="107000"/>
                        </a:lnSpc>
                        <a:spcAft>
                          <a:spcPts val="0"/>
                        </a:spcAft>
                      </a:pPr>
                      <a:endParaRPr lang="es-MX" sz="18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400" b="1" dirty="0">
                          <a:effectLst/>
                          <a:latin typeface="Times New Roman" panose="02020603050405020304" pitchFamily="18" charset="0"/>
                          <a:cs typeface="Times New Roman" panose="02020603050405020304" pitchFamily="18" charset="0"/>
                        </a:rPr>
                        <a:t>2012</a:t>
                      </a:r>
                      <a:endParaRPr lang="es-MX"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b="1" dirty="0">
                          <a:effectLst/>
                          <a:latin typeface="Times New Roman" panose="02020603050405020304" pitchFamily="18" charset="0"/>
                          <a:cs typeface="Times New Roman" panose="02020603050405020304" pitchFamily="18" charset="0"/>
                        </a:rPr>
                        <a:t>2013</a:t>
                      </a:r>
                      <a:endParaRPr lang="es-MX"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b="1" dirty="0">
                          <a:effectLst/>
                          <a:latin typeface="Times New Roman" panose="02020603050405020304" pitchFamily="18" charset="0"/>
                          <a:cs typeface="Times New Roman" panose="02020603050405020304" pitchFamily="18" charset="0"/>
                        </a:rPr>
                        <a:t>2014</a:t>
                      </a:r>
                      <a:endParaRPr lang="es-MX"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b="1" dirty="0" smtClean="0">
                          <a:effectLst/>
                          <a:latin typeface="Times New Roman" panose="02020603050405020304" pitchFamily="18" charset="0"/>
                          <a:ea typeface="Calibri" panose="020F0502020204030204" pitchFamily="34" charset="0"/>
                          <a:cs typeface="Times New Roman" panose="02020603050405020304" pitchFamily="18" charset="0"/>
                        </a:rPr>
                        <a:t>2015</a:t>
                      </a:r>
                      <a:endParaRPr lang="es-MX"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es-MX" sz="1400" b="1"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2016</a:t>
                      </a:r>
                      <a:endParaRPr lang="es-MX"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es-MX" sz="1400" b="1"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2017</a:t>
                      </a:r>
                      <a:endParaRPr lang="es-MX"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6569">
                <a:tc>
                  <a:txBody>
                    <a:bodyPr/>
                    <a:lstStyle/>
                    <a:p>
                      <a:pPr marL="0" algn="l" defTabSz="914400" rtl="0" eaLnBrk="1" latinLnBrk="0" hangingPunct="1">
                        <a:lnSpc>
                          <a:spcPct val="107000"/>
                        </a:lnSpc>
                        <a:spcAft>
                          <a:spcPts val="0"/>
                        </a:spcAft>
                      </a:pPr>
                      <a:r>
                        <a:rPr lang="es-MX" sz="1400" b="1" kern="1200" dirty="0">
                          <a:solidFill>
                            <a:schemeClr val="bg1"/>
                          </a:solidFill>
                          <a:effectLst/>
                          <a:latin typeface="Times New Roman" panose="02020603050405020304" pitchFamily="18" charset="0"/>
                          <a:ea typeface="+mn-ea"/>
                          <a:cs typeface="Times New Roman" panose="02020603050405020304" pitchFamily="18" charset="0"/>
                        </a:rPr>
                        <a:t>COMERCIO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296,532</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316,643</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301,281</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mn-ea"/>
                          <a:cs typeface="Times New Roman" panose="02020603050405020304" pitchFamily="18" charset="0"/>
                        </a:rPr>
                        <a:t>323,225</a:t>
                      </a:r>
                      <a:endParaRPr lang="es-MX"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406,476 </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523,615</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6569">
                <a:tc>
                  <a:txBody>
                    <a:bodyPr/>
                    <a:lstStyle/>
                    <a:p>
                      <a:pPr marL="0" algn="l" defTabSz="914400" rtl="0" eaLnBrk="1" latinLnBrk="0" hangingPunct="1">
                        <a:lnSpc>
                          <a:spcPct val="107000"/>
                        </a:lnSpc>
                        <a:spcAft>
                          <a:spcPts val="0"/>
                        </a:spcAft>
                      </a:pPr>
                      <a:r>
                        <a:rPr lang="es-MX" sz="1400" b="1" kern="1200" dirty="0">
                          <a:solidFill>
                            <a:schemeClr val="bg1"/>
                          </a:solidFill>
                          <a:effectLst/>
                          <a:latin typeface="Times New Roman" panose="02020603050405020304" pitchFamily="18" charset="0"/>
                          <a:ea typeface="+mn-ea"/>
                          <a:cs typeface="Times New Roman" panose="02020603050405020304" pitchFamily="18" charset="0"/>
                        </a:rPr>
                        <a:t>HOTELES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903,693</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1,008,730</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1,010,373</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ea typeface="Calibri" panose="020F0502020204030204" pitchFamily="34" charset="0"/>
                          <a:cs typeface="Times New Roman" panose="02020603050405020304" pitchFamily="18" charset="0"/>
                        </a:rPr>
                        <a:t>1,074,633</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1,186,078</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1,168,187</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6569">
                <a:tc>
                  <a:txBody>
                    <a:bodyPr/>
                    <a:lstStyle/>
                    <a:p>
                      <a:pPr marL="0" algn="l" defTabSz="914400" rtl="0" eaLnBrk="1" latinLnBrk="0" hangingPunct="1">
                        <a:lnSpc>
                          <a:spcPct val="107000"/>
                        </a:lnSpc>
                        <a:spcAft>
                          <a:spcPts val="0"/>
                        </a:spcAft>
                      </a:pPr>
                      <a:r>
                        <a:rPr lang="es-MX" sz="1400" b="1" kern="1200" dirty="0">
                          <a:solidFill>
                            <a:schemeClr val="bg1"/>
                          </a:solidFill>
                          <a:effectLst/>
                          <a:latin typeface="Times New Roman" panose="02020603050405020304" pitchFamily="18" charset="0"/>
                          <a:ea typeface="+mn-ea"/>
                          <a:cs typeface="Times New Roman" panose="02020603050405020304" pitchFamily="18" charset="0"/>
                        </a:rPr>
                        <a:t>INDUSTRIA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90,924</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83,986</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89,950</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ea typeface="Calibri" panose="020F0502020204030204" pitchFamily="34" charset="0"/>
                          <a:cs typeface="Times New Roman" panose="02020603050405020304" pitchFamily="18" charset="0"/>
                        </a:rPr>
                        <a:t>88,467</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103,714</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115,029</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75299">
                <a:tc>
                  <a:txBody>
                    <a:bodyPr/>
                    <a:lstStyle/>
                    <a:p>
                      <a:pPr marL="0" algn="l" defTabSz="914400" rtl="0" eaLnBrk="1" latinLnBrk="0" hangingPunct="1">
                        <a:lnSpc>
                          <a:spcPct val="107000"/>
                        </a:lnSpc>
                        <a:spcAft>
                          <a:spcPts val="0"/>
                        </a:spcAft>
                      </a:pPr>
                      <a:r>
                        <a:rPr lang="es-MX" sz="1400" b="1" kern="1200" dirty="0" smtClean="0">
                          <a:solidFill>
                            <a:schemeClr val="bg1"/>
                          </a:solidFill>
                          <a:effectLst/>
                          <a:latin typeface="Times New Roman" panose="02020603050405020304" pitchFamily="18" charset="0"/>
                          <a:ea typeface="+mn-ea"/>
                          <a:cs typeface="Times New Roman" panose="02020603050405020304" pitchFamily="18" charset="0"/>
                        </a:rPr>
                        <a:t>SERVICIOS PUBLICOS</a:t>
                      </a:r>
                      <a:endParaRPr lang="es-MX"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33,683</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88032">
                <a:tc>
                  <a:txBody>
                    <a:bodyPr/>
                    <a:lstStyle/>
                    <a:p>
                      <a:pPr marL="0" algn="l" defTabSz="914400" rtl="0" eaLnBrk="1" latinLnBrk="0" hangingPunct="1">
                        <a:lnSpc>
                          <a:spcPct val="107000"/>
                        </a:lnSpc>
                        <a:spcAft>
                          <a:spcPts val="0"/>
                        </a:spcAft>
                      </a:pPr>
                      <a:r>
                        <a:rPr lang="es-MX" sz="1400" b="1" kern="1200" dirty="0" smtClean="0">
                          <a:solidFill>
                            <a:schemeClr val="bg1"/>
                          </a:solidFill>
                          <a:effectLst/>
                          <a:latin typeface="Times New Roman" panose="02020603050405020304" pitchFamily="18" charset="0"/>
                          <a:ea typeface="+mn-ea"/>
                          <a:cs typeface="Times New Roman" panose="02020603050405020304" pitchFamily="18" charset="0"/>
                        </a:rPr>
                        <a:t>VIVIENDA ECONOMICA</a:t>
                      </a:r>
                      <a:endParaRPr lang="es-MX"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23,666</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88032">
                <a:tc>
                  <a:txBody>
                    <a:bodyPr/>
                    <a:lstStyle/>
                    <a:p>
                      <a:pPr marL="0" algn="l" defTabSz="914400" rtl="0" eaLnBrk="1" latinLnBrk="0" hangingPunct="1">
                        <a:lnSpc>
                          <a:spcPct val="107000"/>
                        </a:lnSpc>
                        <a:spcAft>
                          <a:spcPts val="0"/>
                        </a:spcAft>
                      </a:pPr>
                      <a:r>
                        <a:rPr lang="es-MX" sz="1400" b="1" kern="1200" dirty="0">
                          <a:solidFill>
                            <a:schemeClr val="bg1"/>
                          </a:solidFill>
                          <a:effectLst/>
                          <a:latin typeface="Times New Roman" panose="02020603050405020304" pitchFamily="18" charset="0"/>
                          <a:ea typeface="+mn-ea"/>
                          <a:cs typeface="Times New Roman" panose="02020603050405020304" pitchFamily="18" charset="0"/>
                        </a:rPr>
                        <a:t>VIVIENDA MEDIA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322,052</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301,732</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310,935</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ea typeface="Calibri" panose="020F0502020204030204" pitchFamily="34" charset="0"/>
                          <a:cs typeface="Times New Roman" panose="02020603050405020304" pitchFamily="18" charset="0"/>
                        </a:rPr>
                        <a:t>315,292</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357,466</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674,052</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60040">
                <a:tc>
                  <a:txBody>
                    <a:bodyPr/>
                    <a:lstStyle/>
                    <a:p>
                      <a:pPr marL="0" algn="l" defTabSz="914400" rtl="0" eaLnBrk="1" latinLnBrk="0" hangingPunct="1">
                        <a:lnSpc>
                          <a:spcPct val="107000"/>
                        </a:lnSpc>
                        <a:spcAft>
                          <a:spcPts val="0"/>
                        </a:spcAft>
                      </a:pPr>
                      <a:r>
                        <a:rPr lang="es-MX" sz="1400" b="1" kern="1200" dirty="0">
                          <a:solidFill>
                            <a:schemeClr val="bg1"/>
                          </a:solidFill>
                          <a:effectLst/>
                          <a:latin typeface="Times New Roman" panose="02020603050405020304" pitchFamily="18" charset="0"/>
                          <a:ea typeface="+mn-ea"/>
                          <a:cs typeface="Times New Roman" panose="02020603050405020304" pitchFamily="18" charset="0"/>
                        </a:rPr>
                        <a:t>VIVIENDA POPULAR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892,379</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829,251</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889,302</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ea typeface="Calibri" panose="020F0502020204030204" pitchFamily="34" charset="0"/>
                          <a:cs typeface="Times New Roman" panose="02020603050405020304" pitchFamily="18" charset="0"/>
                        </a:rPr>
                        <a:t>936,975</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809,295</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174,238</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88032">
                <a:tc>
                  <a:txBody>
                    <a:bodyPr/>
                    <a:lstStyle/>
                    <a:p>
                      <a:pPr marL="0" algn="l" defTabSz="914400" rtl="0" eaLnBrk="1" latinLnBrk="0" hangingPunct="1">
                        <a:lnSpc>
                          <a:spcPct val="107000"/>
                        </a:lnSpc>
                        <a:spcAft>
                          <a:spcPts val="0"/>
                        </a:spcAft>
                      </a:pPr>
                      <a:r>
                        <a:rPr lang="es-MX" sz="1400" b="1" kern="1200" dirty="0">
                          <a:solidFill>
                            <a:schemeClr val="bg1"/>
                          </a:solidFill>
                          <a:effectLst/>
                          <a:latin typeface="Times New Roman" panose="02020603050405020304" pitchFamily="18" charset="0"/>
                          <a:ea typeface="+mn-ea"/>
                          <a:cs typeface="Times New Roman" panose="02020603050405020304" pitchFamily="18" charset="0"/>
                        </a:rPr>
                        <a:t>VIVIENDA TURISTICA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319,477</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339,658</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cs typeface="Times New Roman" panose="02020603050405020304" pitchFamily="18" charset="0"/>
                        </a:rPr>
                        <a:t>   372,136</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dirty="0" smtClean="0">
                          <a:effectLst/>
                          <a:latin typeface="Times New Roman" panose="02020603050405020304" pitchFamily="18" charset="0"/>
                          <a:ea typeface="Calibri" panose="020F0502020204030204" pitchFamily="34" charset="0"/>
                          <a:cs typeface="Times New Roman" panose="02020603050405020304" pitchFamily="18" charset="0"/>
                        </a:rPr>
                        <a:t>437,713</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436,515</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403,649</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88032">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MX" sz="1400" b="1" kern="1200" dirty="0" smtClean="0">
                          <a:solidFill>
                            <a:schemeClr val="bg1"/>
                          </a:solidFill>
                          <a:effectLst/>
                          <a:latin typeface="Times New Roman" panose="02020603050405020304" pitchFamily="18" charset="0"/>
                          <a:ea typeface="+mn-ea"/>
                          <a:cs typeface="Times New Roman" panose="02020603050405020304" pitchFamily="18" charset="0"/>
                        </a:rPr>
                        <a:t>VIVIENDA RESIDENCIAL</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51,322</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128,886</a:t>
                      </a:r>
                      <a:endParaRPr lang="es-MX" sz="14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36569">
                <a:tc>
                  <a:txBody>
                    <a:bodyPr/>
                    <a:lstStyle/>
                    <a:p>
                      <a:pPr marL="0" algn="l" defTabSz="914400" rtl="0" eaLnBrk="1" latinLnBrk="0" hangingPunct="1">
                        <a:lnSpc>
                          <a:spcPct val="107000"/>
                        </a:lnSpc>
                        <a:spcAft>
                          <a:spcPts val="0"/>
                        </a:spcAft>
                      </a:pPr>
                      <a:r>
                        <a:rPr lang="es-MX" sz="1400" b="1" kern="1200" dirty="0" smtClean="0">
                          <a:solidFill>
                            <a:schemeClr val="bg1"/>
                          </a:solidFill>
                          <a:effectLst/>
                          <a:latin typeface="Times New Roman" panose="02020603050405020304" pitchFamily="18" charset="0"/>
                          <a:ea typeface="+mn-ea"/>
                          <a:cs typeface="Times New Roman" panose="02020603050405020304" pitchFamily="18" charset="0"/>
                        </a:rPr>
                        <a:t>TOTAL</a:t>
                      </a:r>
                      <a:endParaRPr lang="es-MX"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0"/>
                        </a:spcAft>
                      </a:pPr>
                      <a:r>
                        <a:rPr lang="es-MX" sz="1400" b="1" dirty="0" smtClean="0">
                          <a:effectLst/>
                          <a:latin typeface="Times New Roman" panose="02020603050405020304" pitchFamily="18" charset="0"/>
                          <a:cs typeface="Times New Roman" panose="02020603050405020304" pitchFamily="18" charset="0"/>
                        </a:rPr>
                        <a:t>2,825,057</a:t>
                      </a:r>
                      <a:endParaRPr lang="es-MX"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b="1" dirty="0" smtClean="0">
                          <a:effectLst/>
                          <a:latin typeface="Times New Roman" panose="02020603050405020304" pitchFamily="18" charset="0"/>
                          <a:cs typeface="Times New Roman" panose="02020603050405020304" pitchFamily="18" charset="0"/>
                        </a:rPr>
                        <a:t>  2,880,000</a:t>
                      </a:r>
                      <a:endParaRPr lang="es-MX"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b="1" dirty="0" smtClean="0">
                          <a:effectLst/>
                          <a:latin typeface="Times New Roman" panose="02020603050405020304" pitchFamily="18" charset="0"/>
                          <a:cs typeface="Times New Roman" panose="02020603050405020304" pitchFamily="18" charset="0"/>
                        </a:rPr>
                        <a:t>2,973,977</a:t>
                      </a:r>
                      <a:endParaRPr lang="es-MX"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400" b="1" dirty="0" smtClean="0">
                          <a:effectLst/>
                          <a:latin typeface="Times New Roman" panose="02020603050405020304" pitchFamily="18" charset="0"/>
                          <a:ea typeface="Calibri" panose="020F0502020204030204" pitchFamily="34" charset="0"/>
                          <a:cs typeface="Times New Roman" panose="02020603050405020304" pitchFamily="18" charset="0"/>
                        </a:rPr>
                        <a:t>3,176,305</a:t>
                      </a:r>
                      <a:endParaRPr lang="es-MX"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b="1"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3,350,886 </a:t>
                      </a:r>
                      <a:endParaRPr lang="es-MX"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0"/>
                        </a:spcAft>
                      </a:pPr>
                      <a:r>
                        <a:rPr lang="es-MX" sz="1400" b="1"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3,245,005</a:t>
                      </a:r>
                      <a:endParaRPr lang="es-MX"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155114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9417</TotalTime>
  <Words>801</Words>
  <Application>Microsoft Office PowerPoint</Application>
  <PresentationFormat>Presentación en pantalla (4:3)</PresentationFormat>
  <Paragraphs>163</Paragraphs>
  <Slides>10</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Soberana Titular</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ipantoja</dc:creator>
  <cp:lastModifiedBy>Ana María Alejandra Gónzalez Cristóbal</cp:lastModifiedBy>
  <cp:revision>234</cp:revision>
  <cp:lastPrinted>2018-03-09T00:13:38Z</cp:lastPrinted>
  <dcterms:created xsi:type="dcterms:W3CDTF">2014-02-13T02:12:09Z</dcterms:created>
  <dcterms:modified xsi:type="dcterms:W3CDTF">2018-03-22T19:48:42Z</dcterms:modified>
</cp:coreProperties>
</file>